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Lst>
  <p:sldSz cx="18288000" cy="10287000"/>
  <p:notesSz cx="6858000" cy="9144000"/>
  <p:embeddedFontLst>
    <p:embeddedFont>
      <p:font typeface="Aileron" panose="020B0604020202020204" charset="0"/>
      <p:regular r:id="rId20"/>
    </p:embeddedFont>
    <p:embeddedFont>
      <p:font typeface="Aileron Ultra-Bold" panose="020B0604020202020204" charset="0"/>
      <p:regular r:id="rId21"/>
      <p:bold r:id="rId22"/>
    </p:embeddedFont>
    <p:embeddedFont>
      <p:font typeface="Arimo" panose="020B0604020202020204" charset="0"/>
      <p:regular r:id="rId23"/>
      <p:bold r:id="rId24"/>
      <p:italic r:id="rId25"/>
      <p:boldItalic r:id="rId26"/>
    </p:embeddedFont>
    <p:embeddedFont>
      <p:font typeface="DM Sans" pitchFamily="2" charset="0"/>
      <p:regular r:id="rId27"/>
      <p:bold r:id="rId28"/>
      <p:italic r:id="rId29"/>
      <p:boldItalic r:id="rId30"/>
    </p:embeddedFont>
    <p:embeddedFont>
      <p:font typeface="DM Sans Bold" pitchFamily="2" charset="0"/>
      <p:regular r:id="rId31"/>
      <p:bold r:id="rId32"/>
    </p:embeddedFont>
    <p:embeddedFont>
      <p:font typeface="Poppins" panose="00000500000000000000" pitchFamily="2" charset="0"/>
      <p:regular r:id="rId33"/>
      <p:bold r:id="rId34"/>
      <p:italic r:id="rId35"/>
      <p:boldItalic r:id="rId36"/>
    </p:embeddedFont>
    <p:embeddedFont>
      <p:font typeface="Poppins Bold" panose="00000800000000000000" pitchFamily="2"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BD"/>
    <a:srgbClr val="89C3FF"/>
    <a:srgbClr val="7EB2FD"/>
    <a:srgbClr val="1E6DD4"/>
    <a:srgbClr val="0070C0"/>
    <a:srgbClr val="A4D8FB"/>
    <a:srgbClr val="9AB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410D3-D197-3781-9FCC-649448A3841F}" v="324" dt="2023-08-02T15:51:37.090"/>
    <p1510:client id="{2506FAD4-59D5-482A-B10A-58618C0A90C3}" v="1" dt="2023-08-02T20:36:13.814"/>
    <p1510:client id="{5D03087A-8D41-467E-94C8-6DAFAED0FE7B}" v="13" dt="2023-08-02T18:10:36.877"/>
    <p1510:client id="{99F805C0-E113-44F6-BBF3-CAE270987EC5}" v="419" dt="2023-08-02T16:32:07.592"/>
    <p1510:client id="{C3F2070C-E7E1-257A-D985-8AE755D95A67}" v="32" dt="2023-08-02T04:13:11.777"/>
    <p1510:client id="{DC9F3638-2CCF-5541-A546-E88B7EE617FA}" v="65" dt="2023-08-02T19:31:07.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1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Pratiksha</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43185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Annuj</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97030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err="1"/>
              <a:t>Parth</a:t>
            </a:r>
            <a:r>
              <a:rPr lang="en-US"/>
              <a:t>: We were unable to access the required software as it is either proprietary or requires a paid license. If the TPS likes the model we propose they spend some capital to help with integration.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err="1"/>
              <a:t>Pratiksha</a:t>
            </a:r>
            <a:r>
              <a:rPr lang="en-US"/>
              <a:t>: A thorough solution is required to address these issues because the 1995 response time targets are out-of-date and continue to go unmet inside the department.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Soha</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01409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Soha</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99889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Descriptive statistics is important to understand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patterns</a:t>
            </a:r>
            <a:r>
              <a:rPr lang="en-US" sz="1800" kern="100">
                <a:effectLst/>
                <a:latin typeface="Calibri" panose="020F0502020204030204" pitchFamily="34" charset="0"/>
                <a:ea typeface="Calibri" panose="020F0502020204030204" pitchFamily="34" charset="0"/>
                <a:cs typeface="Times New Roman" panose="02020603050405020304" pitchFamily="18" charset="0"/>
              </a:rPr>
              <a:t> in the data and how best we can use them for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analysis</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Like we could see that 2019 had the highest number of deaths observed mostly during evenings over the weekend.</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0808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To align with our goal to reduce response time we segmented based on police division to find D31 &amp; 23 having higher than 500 reporting and summer having the most occurrence.</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55366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Parth</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5014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distance was divided by a constant assumed speed of 70 km/h to come up with a Response Time for each division. To calculate the driving distance, we used the Google Distance Matrix 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err="1"/>
              <a:t>Annuj</a:t>
            </a:r>
            <a:r>
              <a:rPr lang="en-US"/>
              <a:t>: According to our system, </a:t>
            </a:r>
            <a:r>
              <a:rPr lang="en-US" err="1"/>
              <a:t>neighbourhoods</a:t>
            </a:r>
            <a:r>
              <a:rPr lang="en-US"/>
              <a:t> were divided into three categories: high danger, medium danger, and low danger. High danger </a:t>
            </a:r>
            <a:r>
              <a:rPr lang="en-US" err="1"/>
              <a:t>neighbourhoods</a:t>
            </a:r>
            <a:r>
              <a:rPr lang="en-US"/>
              <a:t> were those with more than 15 crimes, medium danger </a:t>
            </a:r>
            <a:r>
              <a:rPr lang="en-US" err="1"/>
              <a:t>neighbourhoods</a:t>
            </a:r>
            <a:r>
              <a:rPr lang="en-US"/>
              <a:t> had more than seven crimes but fewer than 15, and low danger </a:t>
            </a:r>
            <a:r>
              <a:rPr lang="en-US" err="1"/>
              <a:t>neighbourhoods</a:t>
            </a:r>
            <a:r>
              <a:rPr lang="en-US"/>
              <a:t> had fewer than seven crimes. Our danger variable, which helps identify regions to focus on for crime prevention and response tactics, is built on the classification that serves as its basis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2.png"/><Relationship Id="rId4" Type="http://schemas.openxmlformats.org/officeDocument/2006/relationships/image" Target="../media/image66.svg"/></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13.svg"/><Relationship Id="rId3" Type="http://schemas.openxmlformats.org/officeDocument/2006/relationships/image" Target="../media/image14.png"/><Relationship Id="rId21" Type="http://schemas.openxmlformats.org/officeDocument/2006/relationships/image" Target="../media/image4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12.png"/><Relationship Id="rId2" Type="http://schemas.openxmlformats.org/officeDocument/2006/relationships/notesSlide" Target="../notesSlides/notesSlide9.xml"/><Relationship Id="rId16" Type="http://schemas.openxmlformats.org/officeDocument/2006/relationships/image" Target="../media/image9.gif"/><Relationship Id="rId20"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svg"/><Relationship Id="rId10" Type="http://schemas.openxmlformats.org/officeDocument/2006/relationships/image" Target="../media/image76.svg"/><Relationship Id="rId19" Type="http://schemas.openxmlformats.org/officeDocument/2006/relationships/image" Target="../media/image58.png"/><Relationship Id="rId4" Type="http://schemas.openxmlformats.org/officeDocument/2006/relationships/image" Target="../media/image15.svg"/><Relationship Id="rId9" Type="http://schemas.openxmlformats.org/officeDocument/2006/relationships/image" Target="../media/image75.png"/><Relationship Id="rId14" Type="http://schemas.openxmlformats.org/officeDocument/2006/relationships/image" Target="../media/image7.png"/><Relationship Id="rId22"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0.svg"/><Relationship Id="rId3" Type="http://schemas.openxmlformats.org/officeDocument/2006/relationships/image" Target="../media/image14.png"/><Relationship Id="rId7" Type="http://schemas.openxmlformats.org/officeDocument/2006/relationships/image" Target="../media/image9.gif"/><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59.svg"/><Relationship Id="rId5" Type="http://schemas.openxmlformats.org/officeDocument/2006/relationships/image" Target="../media/image7.png"/><Relationship Id="rId10" Type="http://schemas.openxmlformats.org/officeDocument/2006/relationships/image" Target="../media/image58.png"/><Relationship Id="rId4" Type="http://schemas.openxmlformats.org/officeDocument/2006/relationships/image" Target="../media/image15.svg"/><Relationship Id="rId9"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0.svg"/><Relationship Id="rId5" Type="http://schemas.openxmlformats.org/officeDocument/2006/relationships/image" Target="../media/image9.gif"/><Relationship Id="rId10" Type="http://schemas.openxmlformats.org/officeDocument/2006/relationships/image" Target="../media/image49.png"/><Relationship Id="rId4" Type="http://schemas.openxmlformats.org/officeDocument/2006/relationships/image" Target="../media/image8.svg"/><Relationship Id="rId9" Type="http://schemas.openxmlformats.org/officeDocument/2006/relationships/image" Target="../media/image59.svg"/></Relationships>
</file>

<file path=ppt/slides/_rels/slide16.xml.rels><?xml version="1.0" encoding="UTF-8" standalone="yes"?>
<Relationships xmlns="http://schemas.openxmlformats.org/package/2006/relationships"><Relationship Id="rId8" Type="http://schemas.openxmlformats.org/officeDocument/2006/relationships/hyperlink" Target="http://www.toronto.ca/legdocs/mmis/2022/au/bgrd/backgroundfile-228234.pdf" TargetMode="External"/><Relationship Id="rId3" Type="http://schemas.openxmlformats.org/officeDocument/2006/relationships/hyperlink" Target="https://www.toronto.ca/legdocs/mmis/2022/au/bgrd/backgroundfile-228234.pdf" TargetMode="External"/><Relationship Id="rId7" Type="http://schemas.openxmlformats.org/officeDocument/2006/relationships/hyperlink" Target="http://www.torontoauditor.ca/report/review-of-toronto-police-service-opportunities-to-support-more-effective-responses-to-calls-for-service/" TargetMode="External"/><Relationship Id="rId12" Type="http://schemas.openxmlformats.org/officeDocument/2006/relationships/hyperlink" Target="https://towardsdatascience.com/all-you-need-to-know-about-gradient-boosting-algorithm-part-1-regression-2520a34a502" TargetMode="External"/><Relationship Id="rId2" Type="http://schemas.openxmlformats.org/officeDocument/2006/relationships/hyperlink" Target="http://www.arcgis.com/index.html" TargetMode="External"/><Relationship Id="rId1" Type="http://schemas.openxmlformats.org/officeDocument/2006/relationships/slideLayout" Target="../slideLayouts/slideLayout7.xml"/><Relationship Id="rId6" Type="http://schemas.openxmlformats.org/officeDocument/2006/relationships/hyperlink" Target="https://scikit-learn.org/stable/auto_examples/ensemble/plot_gradient_boosting_regression.html" TargetMode="External"/><Relationship Id="rId11" Type="http://schemas.openxmlformats.org/officeDocument/2006/relationships/hyperlink" Target="https://towardsdatascience.com/crime-location-analysis-and-prediction-using-python-and-machine-learning-1d8db9c8b6e6" TargetMode="External"/><Relationship Id="rId5" Type="http://schemas.openxmlformats.org/officeDocument/2006/relationships/hyperlink" Target="http://www.flaticon.com/" TargetMode="External"/><Relationship Id="rId10" Type="http://schemas.openxmlformats.org/officeDocument/2006/relationships/hyperlink" Target="https://doi.org/10.1214/aos/101320345" TargetMode="External"/><Relationship Id="rId4" Type="http://schemas.openxmlformats.org/officeDocument/2006/relationships/hyperlink" Target="http://www.tps.ca/police-reform/artificial-intelligence-procedure-consultation/" TargetMode="External"/><Relationship Id="rId9" Type="http://schemas.openxmlformats.org/officeDocument/2006/relationships/hyperlink" Target="https://doi.org/10.1145/2939672.293978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maps.googleapis.com/maps/api/distancematrix/json?units=metric" TargetMode="External"/><Relationship Id="rId2" Type="http://schemas.openxmlformats.org/officeDocument/2006/relationships/hyperlink" Target="https://console.cloud.google.com/apis/library/distance-matrix-backend.googleapis.com?project=infra-hulling-394023&amp;supportedpurview=projec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3.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9.gif"/><Relationship Id="rId5" Type="http://schemas.openxmlformats.org/officeDocument/2006/relationships/image" Target="../media/image16.png"/><Relationship Id="rId15" Type="http://schemas.openxmlformats.org/officeDocument/2006/relationships/image" Target="../media/image21.svg"/><Relationship Id="rId10" Type="http://schemas.openxmlformats.org/officeDocument/2006/relationships/image" Target="../media/image8.svg"/><Relationship Id="rId4" Type="http://schemas.openxmlformats.org/officeDocument/2006/relationships/image" Target="../media/image15.svg"/><Relationship Id="rId9" Type="http://schemas.openxmlformats.org/officeDocument/2006/relationships/image" Target="../media/image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png"/><Relationship Id="rId5" Type="http://schemas.openxmlformats.org/officeDocument/2006/relationships/image" Target="../media/image9.gif"/><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8.svg"/><Relationship Id="rId9" Type="http://schemas.openxmlformats.org/officeDocument/2006/relationships/image" Target="../media/image20.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7.png"/><Relationship Id="rId18" Type="http://schemas.openxmlformats.org/officeDocument/2006/relationships/image" Target="../media/image22.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13.svg"/><Relationship Id="rId2" Type="http://schemas.openxmlformats.org/officeDocument/2006/relationships/notesSlide" Target="../notesSlides/notesSlide4.xml"/><Relationship Id="rId16" Type="http://schemas.openxmlformats.org/officeDocument/2006/relationships/image" Target="../media/image12.pn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9.gif"/><Relationship Id="rId10" Type="http://schemas.openxmlformats.org/officeDocument/2006/relationships/image" Target="../media/image41.svg"/><Relationship Id="rId19" Type="http://schemas.openxmlformats.org/officeDocument/2006/relationships/image" Target="../media/image20.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34.png"/><Relationship Id="rId7" Type="http://schemas.openxmlformats.org/officeDocument/2006/relationships/image" Target="../media/image46.png"/><Relationship Id="rId12"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12.png"/><Relationship Id="rId5" Type="http://schemas.openxmlformats.org/officeDocument/2006/relationships/image" Target="../media/image44.png"/><Relationship Id="rId15" Type="http://schemas.openxmlformats.org/officeDocument/2006/relationships/image" Target="../media/image23.svg"/><Relationship Id="rId10" Type="http://schemas.openxmlformats.org/officeDocument/2006/relationships/image" Target="../media/image9.gif"/><Relationship Id="rId4" Type="http://schemas.openxmlformats.org/officeDocument/2006/relationships/image" Target="../media/image35.svg"/><Relationship Id="rId9" Type="http://schemas.openxmlformats.org/officeDocument/2006/relationships/image" Target="../media/image8.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13.svg"/><Relationship Id="rId5" Type="http://schemas.openxmlformats.org/officeDocument/2006/relationships/image" Target="../media/image47.png"/><Relationship Id="rId10" Type="http://schemas.openxmlformats.org/officeDocument/2006/relationships/image" Target="../media/image12.png"/><Relationship Id="rId4" Type="http://schemas.openxmlformats.org/officeDocument/2006/relationships/image" Target="../media/image35.svg"/><Relationship Id="rId9" Type="http://schemas.openxmlformats.org/officeDocument/2006/relationships/image" Target="../media/image9.gif"/><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7.png"/><Relationship Id="rId18" Type="http://schemas.openxmlformats.org/officeDocument/2006/relationships/image" Target="../media/image58.png"/><Relationship Id="rId3" Type="http://schemas.openxmlformats.org/officeDocument/2006/relationships/image" Target="../media/image51.png"/><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57.svg"/><Relationship Id="rId17" Type="http://schemas.openxmlformats.org/officeDocument/2006/relationships/image" Target="../media/image13.svg"/><Relationship Id="rId2" Type="http://schemas.openxmlformats.org/officeDocument/2006/relationships/notesSlide" Target="../notesSlides/notesSlide7.xml"/><Relationship Id="rId16" Type="http://schemas.openxmlformats.org/officeDocument/2006/relationships/image" Target="../media/image12.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56.png"/><Relationship Id="rId5" Type="http://schemas.openxmlformats.org/officeDocument/2006/relationships/image" Target="../media/image34.png"/><Relationship Id="rId15" Type="http://schemas.openxmlformats.org/officeDocument/2006/relationships/image" Target="../media/image9.gif"/><Relationship Id="rId10" Type="http://schemas.openxmlformats.org/officeDocument/2006/relationships/image" Target="../media/image55.svg"/><Relationship Id="rId19" Type="http://schemas.openxmlformats.org/officeDocument/2006/relationships/image" Target="../media/image59.svg"/><Relationship Id="rId4" Type="http://schemas.openxmlformats.org/officeDocument/2006/relationships/image" Target="../media/image52.svg"/><Relationship Id="rId9" Type="http://schemas.openxmlformats.org/officeDocument/2006/relationships/image" Target="../media/image54.png"/><Relationship Id="rId1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416532"/>
            <a:ext cx="13347232" cy="10847660"/>
          </a:xfrm>
          <a:custGeom>
            <a:avLst/>
            <a:gdLst/>
            <a:ahLst/>
            <a:cxnLst/>
            <a:rect l="l" t="t" r="r" b="b"/>
            <a:pathLst>
              <a:path w="13347232" h="10847660">
                <a:moveTo>
                  <a:pt x="0" y="0"/>
                </a:moveTo>
                <a:lnTo>
                  <a:pt x="13347232" y="0"/>
                </a:lnTo>
                <a:lnTo>
                  <a:pt x="13347232" y="10847660"/>
                </a:lnTo>
                <a:lnTo>
                  <a:pt x="0" y="1084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3" name="Group 3"/>
          <p:cNvGrpSpPr/>
          <p:nvPr/>
        </p:nvGrpSpPr>
        <p:grpSpPr>
          <a:xfrm>
            <a:off x="13182600" y="8909050"/>
            <a:ext cx="5410200" cy="858012"/>
            <a:chOff x="0" y="0"/>
            <a:chExt cx="1239574" cy="152400"/>
          </a:xfrm>
        </p:grpSpPr>
        <p:sp>
          <p:nvSpPr>
            <p:cNvPr id="4" name="Freeform 4"/>
            <p:cNvSpPr/>
            <p:nvPr/>
          </p:nvSpPr>
          <p:spPr>
            <a:xfrm>
              <a:off x="0" y="0"/>
              <a:ext cx="1239574" cy="152400"/>
            </a:xfrm>
            <a:custGeom>
              <a:avLst/>
              <a:gdLst/>
              <a:ahLst/>
              <a:cxnLst/>
              <a:rect l="l" t="t" r="r" b="b"/>
              <a:pathLst>
                <a:path w="1239574" h="152400">
                  <a:moveTo>
                    <a:pt x="0" y="0"/>
                  </a:moveTo>
                  <a:lnTo>
                    <a:pt x="1239574" y="0"/>
                  </a:lnTo>
                  <a:lnTo>
                    <a:pt x="1239574" y="152400"/>
                  </a:lnTo>
                  <a:lnTo>
                    <a:pt x="0" y="152400"/>
                  </a:lnTo>
                  <a:close/>
                </a:path>
              </a:pathLst>
            </a:custGeom>
            <a:solidFill>
              <a:srgbClr val="0795FF"/>
            </a:solidFill>
          </p:spPr>
          <p:txBody>
            <a:bodyPr/>
            <a:lstStyle/>
            <a:p>
              <a:endParaRPr lang="en-CA"/>
            </a:p>
          </p:txBody>
        </p:sp>
      </p:grpSp>
      <p:sp>
        <p:nvSpPr>
          <p:cNvPr id="5" name="TextBox 5"/>
          <p:cNvSpPr txBox="1"/>
          <p:nvPr/>
        </p:nvSpPr>
        <p:spPr>
          <a:xfrm>
            <a:off x="1028700" y="3249565"/>
            <a:ext cx="10048901" cy="2619371"/>
          </a:xfrm>
          <a:prstGeom prst="rect">
            <a:avLst/>
          </a:prstGeom>
        </p:spPr>
        <p:txBody>
          <a:bodyPr lIns="0" tIns="0" rIns="0" bIns="0" rtlCol="0" anchor="t">
            <a:spAutoFit/>
          </a:bodyPr>
          <a:lstStyle/>
          <a:p>
            <a:pPr>
              <a:lnSpc>
                <a:spcPts val="10500"/>
              </a:lnSpc>
            </a:pPr>
            <a:r>
              <a:rPr lang="en-US" sz="7500">
                <a:solidFill>
                  <a:srgbClr val="000000"/>
                </a:solidFill>
                <a:latin typeface="DM Sans Bold"/>
              </a:rPr>
              <a:t>TORONTO POLICE PATROL PROGRAM</a:t>
            </a:r>
          </a:p>
        </p:txBody>
      </p:sp>
      <p:sp>
        <p:nvSpPr>
          <p:cNvPr id="6" name="TextBox 6"/>
          <p:cNvSpPr txBox="1"/>
          <p:nvPr/>
        </p:nvSpPr>
        <p:spPr>
          <a:xfrm>
            <a:off x="1028700" y="6190636"/>
            <a:ext cx="8936000" cy="2157304"/>
          </a:xfrm>
          <a:prstGeom prst="rect">
            <a:avLst/>
          </a:prstGeom>
        </p:spPr>
        <p:txBody>
          <a:bodyPr lIns="0" tIns="0" rIns="0" bIns="0" rtlCol="0" anchor="t">
            <a:spAutoFit/>
          </a:bodyPr>
          <a:lstStyle/>
          <a:p>
            <a:pPr>
              <a:lnSpc>
                <a:spcPts val="2893"/>
              </a:lnSpc>
            </a:pPr>
            <a:r>
              <a:rPr lang="en-US" sz="2066">
                <a:solidFill>
                  <a:srgbClr val="545454"/>
                </a:solidFill>
                <a:latin typeface="DM Sans"/>
              </a:rPr>
              <a:t>“The work we submitted as part of this assignment is original, and due credit is given to others where appropriate. We accept and acknowledge that each member of our team is equally responsible if the assignment is found to be plagiarized in any way, and we will be subject to the school’s Academic Integrity policy”</a:t>
            </a:r>
          </a:p>
          <a:p>
            <a:pPr>
              <a:lnSpc>
                <a:spcPts val="2893"/>
              </a:lnSpc>
            </a:pPr>
            <a:endParaRPr lang="en-US" sz="2066">
              <a:solidFill>
                <a:srgbClr val="545454"/>
              </a:solidFill>
              <a:latin typeface="DM Sans"/>
            </a:endParaRPr>
          </a:p>
        </p:txBody>
      </p:sp>
      <p:sp>
        <p:nvSpPr>
          <p:cNvPr id="7" name="TextBox 7"/>
          <p:cNvSpPr txBox="1"/>
          <p:nvPr/>
        </p:nvSpPr>
        <p:spPr>
          <a:xfrm>
            <a:off x="1028700" y="8909050"/>
            <a:ext cx="2104186" cy="349250"/>
          </a:xfrm>
          <a:prstGeom prst="rect">
            <a:avLst/>
          </a:prstGeom>
        </p:spPr>
        <p:txBody>
          <a:bodyPr lIns="0" tIns="0" rIns="0" bIns="0" rtlCol="0" anchor="t">
            <a:spAutoFit/>
          </a:bodyPr>
          <a:lstStyle/>
          <a:p>
            <a:pPr>
              <a:lnSpc>
                <a:spcPts val="2800"/>
              </a:lnSpc>
            </a:pPr>
            <a:r>
              <a:rPr lang="en-US" sz="2000">
                <a:solidFill>
                  <a:srgbClr val="545454"/>
                </a:solidFill>
                <a:latin typeface="DM Sans"/>
              </a:rPr>
              <a:t>July 2023</a:t>
            </a:r>
          </a:p>
        </p:txBody>
      </p:sp>
      <p:sp>
        <p:nvSpPr>
          <p:cNvPr id="8" name="TextBox 8"/>
          <p:cNvSpPr txBox="1"/>
          <p:nvPr/>
        </p:nvSpPr>
        <p:spPr>
          <a:xfrm>
            <a:off x="1028700" y="941070"/>
            <a:ext cx="3848102" cy="389255"/>
          </a:xfrm>
          <a:prstGeom prst="rect">
            <a:avLst/>
          </a:prstGeom>
        </p:spPr>
        <p:txBody>
          <a:bodyPr lIns="0" tIns="0" rIns="0" bIns="0" rtlCol="0" anchor="t">
            <a:spAutoFit/>
          </a:bodyPr>
          <a:lstStyle/>
          <a:p>
            <a:pPr>
              <a:lnSpc>
                <a:spcPts val="3219"/>
              </a:lnSpc>
            </a:pPr>
            <a:r>
              <a:rPr lang="en-US" sz="2299">
                <a:solidFill>
                  <a:srgbClr val="545454"/>
                </a:solidFill>
                <a:latin typeface="DM Sans"/>
              </a:rPr>
              <a:t>MMAI 500 - Group 11</a:t>
            </a:r>
          </a:p>
        </p:txBody>
      </p:sp>
      <p:sp>
        <p:nvSpPr>
          <p:cNvPr id="9" name="Freeform 9"/>
          <p:cNvSpPr/>
          <p:nvPr/>
        </p:nvSpPr>
        <p:spPr>
          <a:xfrm>
            <a:off x="1028700" y="1847563"/>
            <a:ext cx="8420100" cy="1009937"/>
          </a:xfrm>
          <a:custGeom>
            <a:avLst/>
            <a:gdLst/>
            <a:ahLst/>
            <a:cxnLst/>
            <a:rect l="l" t="t" r="r" b="b"/>
            <a:pathLst>
              <a:path w="8936000" h="1027640">
                <a:moveTo>
                  <a:pt x="0" y="0"/>
                </a:moveTo>
                <a:lnTo>
                  <a:pt x="8936000" y="0"/>
                </a:lnTo>
                <a:lnTo>
                  <a:pt x="8936000" y="1027640"/>
                </a:lnTo>
                <a:lnTo>
                  <a:pt x="0" y="1027640"/>
                </a:lnTo>
                <a:lnTo>
                  <a:pt x="0" y="0"/>
                </a:lnTo>
                <a:close/>
              </a:path>
            </a:pathLst>
          </a:custGeom>
          <a:blipFill>
            <a:blip r:embed="rId4"/>
            <a:stretch>
              <a:fillRect/>
            </a:stretch>
          </a:blipFill>
        </p:spPr>
        <p:txBody>
          <a:bodyPr/>
          <a:lstStyle/>
          <a:p>
            <a:endParaRPr lang="en-CA"/>
          </a:p>
        </p:txBody>
      </p:sp>
      <p:sp>
        <p:nvSpPr>
          <p:cNvPr id="10" name="Freeform 10"/>
          <p:cNvSpPr/>
          <p:nvPr/>
        </p:nvSpPr>
        <p:spPr>
          <a:xfrm>
            <a:off x="14428575" y="1028700"/>
            <a:ext cx="2778083" cy="3164700"/>
          </a:xfrm>
          <a:custGeom>
            <a:avLst/>
            <a:gdLst/>
            <a:ahLst/>
            <a:cxnLst/>
            <a:rect l="l" t="t" r="r" b="b"/>
            <a:pathLst>
              <a:path w="2778083" h="3164700">
                <a:moveTo>
                  <a:pt x="0" y="0"/>
                </a:moveTo>
                <a:lnTo>
                  <a:pt x="2778083" y="0"/>
                </a:lnTo>
                <a:lnTo>
                  <a:pt x="2778083" y="3164700"/>
                </a:lnTo>
                <a:lnTo>
                  <a:pt x="0" y="3164700"/>
                </a:lnTo>
                <a:lnTo>
                  <a:pt x="0" y="0"/>
                </a:lnTo>
                <a:close/>
              </a:path>
            </a:pathLst>
          </a:custGeom>
          <a:blipFill>
            <a:blip r:embed="rId5"/>
            <a:stretch>
              <a:fillRect/>
            </a:stretch>
          </a:blipFill>
        </p:spPr>
        <p:txBody>
          <a:bodyPr/>
          <a:lstStyle/>
          <a:p>
            <a:endParaRPr lang="en-CA"/>
          </a:p>
        </p:txBody>
      </p:sp>
      <p:sp>
        <p:nvSpPr>
          <p:cNvPr id="11" name="TextBox 11"/>
          <p:cNvSpPr txBox="1"/>
          <p:nvPr/>
        </p:nvSpPr>
        <p:spPr>
          <a:xfrm>
            <a:off x="13182600" y="5840362"/>
            <a:ext cx="8936000" cy="2849563"/>
          </a:xfrm>
          <a:prstGeom prst="rect">
            <a:avLst/>
          </a:prstGeom>
        </p:spPr>
        <p:txBody>
          <a:bodyPr lIns="0" tIns="0" rIns="0" bIns="0" rtlCol="0" anchor="t">
            <a:spAutoFit/>
          </a:bodyPr>
          <a:lstStyle/>
          <a:p>
            <a:pPr>
              <a:lnSpc>
                <a:spcPts val="3173"/>
              </a:lnSpc>
            </a:pPr>
            <a:r>
              <a:rPr lang="en-US" sz="2250">
                <a:solidFill>
                  <a:srgbClr val="545454"/>
                </a:solidFill>
                <a:latin typeface="DM Sans"/>
              </a:rPr>
              <a:t>Presented by:</a:t>
            </a:r>
            <a:endParaRPr lang="en-US" sz="2266">
              <a:solidFill>
                <a:srgbClr val="545454"/>
              </a:solidFill>
              <a:latin typeface="DM Sans"/>
            </a:endParaRPr>
          </a:p>
          <a:p>
            <a:pPr>
              <a:lnSpc>
                <a:spcPts val="3173"/>
              </a:lnSpc>
            </a:pPr>
            <a:r>
              <a:rPr lang="en-US" sz="2250" err="1">
                <a:solidFill>
                  <a:srgbClr val="545454"/>
                </a:solidFill>
                <a:latin typeface="DM Sans"/>
              </a:rPr>
              <a:t>Annuj</a:t>
            </a:r>
            <a:r>
              <a:rPr lang="en-US" sz="2250">
                <a:solidFill>
                  <a:srgbClr val="545454"/>
                </a:solidFill>
                <a:latin typeface="DM Sans"/>
              </a:rPr>
              <a:t> Kamalesan 217044322​</a:t>
            </a:r>
          </a:p>
          <a:p>
            <a:pPr>
              <a:lnSpc>
                <a:spcPts val="3173"/>
              </a:lnSpc>
            </a:pPr>
            <a:r>
              <a:rPr lang="en-US" sz="2250">
                <a:solidFill>
                  <a:srgbClr val="545454"/>
                </a:solidFill>
                <a:latin typeface="DM Sans"/>
              </a:rPr>
              <a:t>Parth Malviya 220895736​</a:t>
            </a:r>
          </a:p>
          <a:p>
            <a:pPr>
              <a:lnSpc>
                <a:spcPts val="3173"/>
              </a:lnSpc>
            </a:pPr>
            <a:r>
              <a:rPr lang="en-US" sz="2250">
                <a:solidFill>
                  <a:srgbClr val="545454"/>
                </a:solidFill>
                <a:latin typeface="DM Sans"/>
              </a:rPr>
              <a:t>Pratiksha 220137626​</a:t>
            </a:r>
          </a:p>
          <a:p>
            <a:pPr>
              <a:lnSpc>
                <a:spcPts val="3173"/>
              </a:lnSpc>
            </a:pPr>
            <a:r>
              <a:rPr lang="en-US" sz="2250">
                <a:solidFill>
                  <a:srgbClr val="545454"/>
                </a:solidFill>
                <a:latin typeface="DM Sans"/>
              </a:rPr>
              <a:t>Rupali Wadhawan  220189445​</a:t>
            </a:r>
          </a:p>
          <a:p>
            <a:pPr>
              <a:lnSpc>
                <a:spcPts val="3173"/>
              </a:lnSpc>
            </a:pPr>
            <a:r>
              <a:rPr lang="en-US" sz="2250">
                <a:solidFill>
                  <a:srgbClr val="545454"/>
                </a:solidFill>
                <a:latin typeface="DM Sans"/>
              </a:rPr>
              <a:t>Sadia  Ashraf Charoo 220154704​</a:t>
            </a:r>
          </a:p>
          <a:p>
            <a:pPr>
              <a:lnSpc>
                <a:spcPts val="3173"/>
              </a:lnSpc>
            </a:pPr>
            <a:r>
              <a:rPr lang="en-US" sz="2250">
                <a:solidFill>
                  <a:srgbClr val="545454"/>
                </a:solidFill>
                <a:latin typeface="DM Sans"/>
              </a:rPr>
              <a:t>Sreekanth </a:t>
            </a:r>
            <a:r>
              <a:rPr lang="en-US" sz="2250" err="1">
                <a:solidFill>
                  <a:srgbClr val="545454"/>
                </a:solidFill>
                <a:latin typeface="DM Sans"/>
              </a:rPr>
              <a:t>Potlabathini</a:t>
            </a:r>
            <a:r>
              <a:rPr lang="en-US" sz="2250">
                <a:solidFill>
                  <a:srgbClr val="545454"/>
                </a:solidFill>
                <a:latin typeface="DM Sans"/>
              </a:rPr>
              <a:t> 220088993​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87EF"/>
        </a:solidFill>
        <a:effectLst/>
      </p:bgPr>
    </p:bg>
    <p:spTree>
      <p:nvGrpSpPr>
        <p:cNvPr id="1" name=""/>
        <p:cNvGrpSpPr/>
        <p:nvPr/>
      </p:nvGrpSpPr>
      <p:grpSpPr>
        <a:xfrm>
          <a:off x="0" y="0"/>
          <a:ext cx="0" cy="0"/>
          <a:chOff x="0" y="0"/>
          <a:chExt cx="0" cy="0"/>
        </a:xfrm>
      </p:grpSpPr>
      <p:grpSp>
        <p:nvGrpSpPr>
          <p:cNvPr id="2" name="Group 2"/>
          <p:cNvGrpSpPr/>
          <p:nvPr/>
        </p:nvGrpSpPr>
        <p:grpSpPr>
          <a:xfrm>
            <a:off x="-4098795" y="2705706"/>
            <a:ext cx="26485589" cy="10847660"/>
            <a:chOff x="0" y="0"/>
            <a:chExt cx="35314119" cy="14463546"/>
          </a:xfrm>
        </p:grpSpPr>
        <p:sp>
          <p:nvSpPr>
            <p:cNvPr id="3" name="Freeform 3"/>
            <p:cNvSpPr/>
            <p:nvPr/>
          </p:nvSpPr>
          <p:spPr>
            <a:xfrm>
              <a:off x="17517809"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0"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grpSp>
        <p:nvGrpSpPr>
          <p:cNvPr id="5" name="Group 5"/>
          <p:cNvGrpSpPr>
            <a:grpSpLocks noChangeAspect="1"/>
          </p:cNvGrpSpPr>
          <p:nvPr/>
        </p:nvGrpSpPr>
        <p:grpSpPr>
          <a:xfrm>
            <a:off x="1028700" y="2915407"/>
            <a:ext cx="10995721" cy="7176541"/>
            <a:chOff x="0" y="0"/>
            <a:chExt cx="19050000" cy="12433300"/>
          </a:xfrm>
        </p:grpSpPr>
        <p:sp>
          <p:nvSpPr>
            <p:cNvPr id="6" name="Freeform 6"/>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6"/>
              <a:stretch>
                <a:fillRect l="-805" r="-805"/>
              </a:stretch>
            </a:blipFill>
          </p:spPr>
          <p:txBody>
            <a:bodyPr/>
            <a:lstStyle/>
            <a:p>
              <a:endParaRPr lang="en-CA"/>
            </a:p>
          </p:txBody>
        </p:sp>
        <p:sp>
          <p:nvSpPr>
            <p:cNvPr id="7" name="Freeform 7"/>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7"/>
              <a:stretch>
                <a:fillRect l="-301" r="-301"/>
              </a:stretch>
            </a:blipFill>
          </p:spPr>
          <p:txBody>
            <a:bodyPr/>
            <a:lstStyle/>
            <a:p>
              <a:endParaRPr lang="en-CA"/>
            </a:p>
          </p:txBody>
        </p:sp>
      </p:grpSp>
      <p:grpSp>
        <p:nvGrpSpPr>
          <p:cNvPr id="8" name="Group 8"/>
          <p:cNvGrpSpPr/>
          <p:nvPr/>
        </p:nvGrpSpPr>
        <p:grpSpPr>
          <a:xfrm>
            <a:off x="12024421" y="3153398"/>
            <a:ext cx="5710447" cy="1746970"/>
            <a:chOff x="0" y="0"/>
            <a:chExt cx="1503986" cy="460107"/>
          </a:xfrm>
        </p:grpSpPr>
        <p:sp>
          <p:nvSpPr>
            <p:cNvPr id="9" name="Freeform 9"/>
            <p:cNvSpPr/>
            <p:nvPr/>
          </p:nvSpPr>
          <p:spPr>
            <a:xfrm>
              <a:off x="0" y="0"/>
              <a:ext cx="1503986" cy="460107"/>
            </a:xfrm>
            <a:custGeom>
              <a:avLst/>
              <a:gdLst/>
              <a:ahLst/>
              <a:cxnLst/>
              <a:rect l="l" t="t" r="r" b="b"/>
              <a:pathLst>
                <a:path w="1503986" h="460107">
                  <a:moveTo>
                    <a:pt x="69143" y="0"/>
                  </a:moveTo>
                  <a:lnTo>
                    <a:pt x="1434843" y="0"/>
                  </a:lnTo>
                  <a:cubicBezTo>
                    <a:pt x="1453181" y="0"/>
                    <a:pt x="1470768" y="7285"/>
                    <a:pt x="1483735" y="20252"/>
                  </a:cubicBezTo>
                  <a:cubicBezTo>
                    <a:pt x="1496701" y="33218"/>
                    <a:pt x="1503986" y="50805"/>
                    <a:pt x="1503986" y="69143"/>
                  </a:cubicBezTo>
                  <a:lnTo>
                    <a:pt x="1503986" y="390964"/>
                  </a:lnTo>
                  <a:cubicBezTo>
                    <a:pt x="1503986" y="409302"/>
                    <a:pt x="1496701" y="426889"/>
                    <a:pt x="1483735" y="439856"/>
                  </a:cubicBezTo>
                  <a:cubicBezTo>
                    <a:pt x="1470768" y="452823"/>
                    <a:pt x="1453181" y="460107"/>
                    <a:pt x="1434843" y="460107"/>
                  </a:cubicBezTo>
                  <a:lnTo>
                    <a:pt x="69143" y="460107"/>
                  </a:lnTo>
                  <a:cubicBezTo>
                    <a:pt x="50805" y="460107"/>
                    <a:pt x="33218" y="452823"/>
                    <a:pt x="20252" y="439856"/>
                  </a:cubicBezTo>
                  <a:cubicBezTo>
                    <a:pt x="7285" y="426889"/>
                    <a:pt x="0" y="409302"/>
                    <a:pt x="0" y="390964"/>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0" name="TextBox 10"/>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1" name="TextBox 11"/>
          <p:cNvSpPr txBox="1"/>
          <p:nvPr/>
        </p:nvSpPr>
        <p:spPr>
          <a:xfrm>
            <a:off x="12338677" y="3417496"/>
            <a:ext cx="5081935" cy="1211550"/>
          </a:xfrm>
          <a:prstGeom prst="rect">
            <a:avLst/>
          </a:prstGeom>
        </p:spPr>
        <p:txBody>
          <a:bodyPr lIns="0" tIns="0" rIns="0" bIns="0" rtlCol="0" anchor="t">
            <a:spAutoFit/>
          </a:bodyPr>
          <a:lstStyle/>
          <a:p>
            <a:pPr>
              <a:lnSpc>
                <a:spcPts val="3173"/>
              </a:lnSpc>
            </a:pPr>
            <a:r>
              <a:rPr lang="en-US" sz="2266">
                <a:latin typeface="DM Sans"/>
              </a:rPr>
              <a:t>We </a:t>
            </a:r>
            <a:r>
              <a:rPr lang="en-US" sz="2266">
                <a:latin typeface="DM Sans Bold"/>
              </a:rPr>
              <a:t>fit</a:t>
            </a:r>
            <a:r>
              <a:rPr lang="en-US" sz="2266">
                <a:latin typeface="DM Sans"/>
              </a:rPr>
              <a:t> the model with </a:t>
            </a:r>
            <a:r>
              <a:rPr lang="en-US" sz="2266">
                <a:latin typeface="DM Sans Bold"/>
              </a:rPr>
              <a:t>train</a:t>
            </a:r>
            <a:r>
              <a:rPr lang="en-US" sz="2266">
                <a:latin typeface="DM Sans"/>
              </a:rPr>
              <a:t> data</a:t>
            </a:r>
          </a:p>
          <a:p>
            <a:pPr>
              <a:lnSpc>
                <a:spcPts val="3173"/>
              </a:lnSpc>
            </a:pPr>
            <a:r>
              <a:rPr lang="en-US" sz="2266">
                <a:latin typeface="DM Sans"/>
              </a:rPr>
              <a:t>and </a:t>
            </a:r>
            <a:r>
              <a:rPr lang="en-US" sz="2266">
                <a:latin typeface="DM Sans Bold"/>
              </a:rPr>
              <a:t>predicted</a:t>
            </a:r>
            <a:r>
              <a:rPr lang="en-US" sz="2266">
                <a:latin typeface="DM Sans"/>
              </a:rPr>
              <a:t> values for longitude based on </a:t>
            </a:r>
            <a:r>
              <a:rPr lang="en-US" sz="2266">
                <a:latin typeface="DM Sans Bold"/>
              </a:rPr>
              <a:t>test</a:t>
            </a:r>
            <a:r>
              <a:rPr lang="en-US" sz="2266">
                <a:latin typeface="DM Sans"/>
              </a:rPr>
              <a:t> data</a:t>
            </a:r>
          </a:p>
        </p:txBody>
      </p:sp>
      <p:grpSp>
        <p:nvGrpSpPr>
          <p:cNvPr id="12" name="Group 12"/>
          <p:cNvGrpSpPr/>
          <p:nvPr/>
        </p:nvGrpSpPr>
        <p:grpSpPr>
          <a:xfrm>
            <a:off x="12024421" y="5399481"/>
            <a:ext cx="5710447" cy="2914367"/>
            <a:chOff x="0" y="0"/>
            <a:chExt cx="1503986" cy="767570"/>
          </a:xfrm>
        </p:grpSpPr>
        <p:sp>
          <p:nvSpPr>
            <p:cNvPr id="13" name="Freeform 13"/>
            <p:cNvSpPr/>
            <p:nvPr/>
          </p:nvSpPr>
          <p:spPr>
            <a:xfrm>
              <a:off x="0" y="0"/>
              <a:ext cx="1503986" cy="767570"/>
            </a:xfrm>
            <a:custGeom>
              <a:avLst/>
              <a:gdLst/>
              <a:ahLst/>
              <a:cxnLst/>
              <a:rect l="l" t="t" r="r" b="b"/>
              <a:pathLst>
                <a:path w="1503986" h="767570">
                  <a:moveTo>
                    <a:pt x="69143" y="0"/>
                  </a:moveTo>
                  <a:lnTo>
                    <a:pt x="1434843" y="0"/>
                  </a:lnTo>
                  <a:cubicBezTo>
                    <a:pt x="1453181" y="0"/>
                    <a:pt x="1470768" y="7285"/>
                    <a:pt x="1483735" y="20252"/>
                  </a:cubicBezTo>
                  <a:cubicBezTo>
                    <a:pt x="1496701" y="33218"/>
                    <a:pt x="1503986" y="50805"/>
                    <a:pt x="1503986" y="69143"/>
                  </a:cubicBezTo>
                  <a:lnTo>
                    <a:pt x="1503986" y="698427"/>
                  </a:lnTo>
                  <a:cubicBezTo>
                    <a:pt x="1503986" y="716765"/>
                    <a:pt x="1496701" y="734352"/>
                    <a:pt x="1483735" y="747318"/>
                  </a:cubicBezTo>
                  <a:cubicBezTo>
                    <a:pt x="1470768" y="760285"/>
                    <a:pt x="1453181" y="767570"/>
                    <a:pt x="1434843" y="767570"/>
                  </a:cubicBezTo>
                  <a:lnTo>
                    <a:pt x="69143" y="767570"/>
                  </a:lnTo>
                  <a:cubicBezTo>
                    <a:pt x="50805" y="767570"/>
                    <a:pt x="33218" y="760285"/>
                    <a:pt x="20252" y="747318"/>
                  </a:cubicBezTo>
                  <a:cubicBezTo>
                    <a:pt x="7285" y="734352"/>
                    <a:pt x="0" y="716765"/>
                    <a:pt x="0" y="698427"/>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4" name="TextBox 14"/>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5" name="TextBox 15"/>
          <p:cNvSpPr txBox="1"/>
          <p:nvPr/>
        </p:nvSpPr>
        <p:spPr>
          <a:xfrm>
            <a:off x="1028700" y="866775"/>
            <a:ext cx="16230600" cy="1377949"/>
          </a:xfrm>
          <a:prstGeom prst="rect">
            <a:avLst/>
          </a:prstGeom>
        </p:spPr>
        <p:txBody>
          <a:bodyPr lIns="0" tIns="0" rIns="0" bIns="0" rtlCol="0" anchor="t">
            <a:spAutoFit/>
          </a:bodyPr>
          <a:lstStyle/>
          <a:p>
            <a:pPr algn="ctr">
              <a:lnSpc>
                <a:spcPts val="11200"/>
              </a:lnSpc>
            </a:pPr>
            <a:r>
              <a:rPr lang="en-US" sz="8000">
                <a:solidFill>
                  <a:srgbClr val="FFFFFF"/>
                </a:solidFill>
                <a:latin typeface="DM Sans Bold"/>
              </a:rPr>
              <a:t>HOW DOES THE MODEL WORK?</a:t>
            </a:r>
          </a:p>
        </p:txBody>
      </p:sp>
      <p:sp>
        <p:nvSpPr>
          <p:cNvPr id="16" name="TextBox 16"/>
          <p:cNvSpPr txBox="1"/>
          <p:nvPr/>
        </p:nvSpPr>
        <p:spPr>
          <a:xfrm>
            <a:off x="4146396" y="2248520"/>
            <a:ext cx="10382095" cy="405765"/>
          </a:xfrm>
          <a:prstGeom prst="rect">
            <a:avLst/>
          </a:prstGeom>
        </p:spPr>
        <p:txBody>
          <a:bodyPr lIns="0" tIns="0" rIns="0" bIns="0" rtlCol="0" anchor="t">
            <a:spAutoFit/>
          </a:bodyPr>
          <a:lstStyle/>
          <a:p>
            <a:pPr algn="ctr">
              <a:lnSpc>
                <a:spcPts val="3359"/>
              </a:lnSpc>
            </a:pPr>
            <a:r>
              <a:rPr lang="en-US" sz="2400">
                <a:solidFill>
                  <a:srgbClr val="FFFFFF"/>
                </a:solidFill>
                <a:latin typeface="DM Sans"/>
              </a:rPr>
              <a:t>Model explanation</a:t>
            </a:r>
          </a:p>
        </p:txBody>
      </p:sp>
      <p:sp>
        <p:nvSpPr>
          <p:cNvPr id="17" name="TextBox 17"/>
          <p:cNvSpPr txBox="1"/>
          <p:nvPr/>
        </p:nvSpPr>
        <p:spPr>
          <a:xfrm>
            <a:off x="12338677" y="5647202"/>
            <a:ext cx="5104820" cy="2442656"/>
          </a:xfrm>
          <a:prstGeom prst="rect">
            <a:avLst/>
          </a:prstGeom>
        </p:spPr>
        <p:txBody>
          <a:bodyPr lIns="0" tIns="0" rIns="0" bIns="0" rtlCol="0" anchor="t">
            <a:spAutoFit/>
          </a:bodyPr>
          <a:lstStyle/>
          <a:p>
            <a:pPr>
              <a:lnSpc>
                <a:spcPts val="3173"/>
              </a:lnSpc>
            </a:pPr>
            <a:r>
              <a:rPr lang="en-US" sz="2266">
                <a:latin typeface="DM Sans"/>
              </a:rPr>
              <a:t>We checked the accuracy based on some metrics such as </a:t>
            </a:r>
            <a:r>
              <a:rPr lang="en-US" sz="2266">
                <a:latin typeface="DM Sans Bold"/>
              </a:rPr>
              <a:t>RMSE</a:t>
            </a:r>
            <a:r>
              <a:rPr lang="en-US" sz="2266">
                <a:latin typeface="DM Sans"/>
              </a:rPr>
              <a:t> and </a:t>
            </a:r>
            <a:r>
              <a:rPr lang="en-US" sz="2266">
                <a:latin typeface="DM Sans Bold"/>
              </a:rPr>
              <a:t>R2 score</a:t>
            </a:r>
            <a:r>
              <a:rPr lang="en-US" sz="2266">
                <a:latin typeface="DM Sans"/>
              </a:rPr>
              <a:t>. </a:t>
            </a:r>
          </a:p>
          <a:p>
            <a:pPr>
              <a:lnSpc>
                <a:spcPts val="3173"/>
              </a:lnSpc>
            </a:pPr>
            <a:endParaRPr lang="en-US" sz="2266">
              <a:latin typeface="DM Sans"/>
            </a:endParaRPr>
          </a:p>
          <a:p>
            <a:pPr>
              <a:lnSpc>
                <a:spcPts val="3173"/>
              </a:lnSpc>
              <a:spcBef>
                <a:spcPct val="0"/>
              </a:spcBef>
            </a:pPr>
            <a:r>
              <a:rPr lang="en-US" sz="2266">
                <a:latin typeface="DM Sans"/>
              </a:rPr>
              <a:t>We did this entire process for </a:t>
            </a:r>
            <a:r>
              <a:rPr lang="en-US" sz="2266">
                <a:latin typeface="DM Sans Bold"/>
              </a:rPr>
              <a:t>Latitude</a:t>
            </a:r>
            <a:r>
              <a:rPr lang="en-US" sz="2266">
                <a:latin typeface="DM Sans"/>
              </a:rPr>
              <a:t> as well.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87EF"/>
        </a:solidFill>
        <a:effectLst/>
      </p:bgPr>
    </p:bg>
    <p:spTree>
      <p:nvGrpSpPr>
        <p:cNvPr id="1" name=""/>
        <p:cNvGrpSpPr/>
        <p:nvPr/>
      </p:nvGrpSpPr>
      <p:grpSpPr>
        <a:xfrm>
          <a:off x="0" y="0"/>
          <a:ext cx="0" cy="0"/>
          <a:chOff x="0" y="0"/>
          <a:chExt cx="0" cy="0"/>
        </a:xfrm>
      </p:grpSpPr>
      <p:grpSp>
        <p:nvGrpSpPr>
          <p:cNvPr id="2" name="Group 2"/>
          <p:cNvGrpSpPr/>
          <p:nvPr/>
        </p:nvGrpSpPr>
        <p:grpSpPr>
          <a:xfrm>
            <a:off x="-4098795" y="2705706"/>
            <a:ext cx="26485589" cy="10847660"/>
            <a:chOff x="0" y="0"/>
            <a:chExt cx="35314119" cy="14463546"/>
          </a:xfrm>
        </p:grpSpPr>
        <p:sp>
          <p:nvSpPr>
            <p:cNvPr id="3" name="Freeform 3"/>
            <p:cNvSpPr/>
            <p:nvPr/>
          </p:nvSpPr>
          <p:spPr>
            <a:xfrm>
              <a:off x="17517809"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a:off x="0"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grpSp>
        <p:nvGrpSpPr>
          <p:cNvPr id="5" name="Group 5"/>
          <p:cNvGrpSpPr>
            <a:grpSpLocks noChangeAspect="1"/>
          </p:cNvGrpSpPr>
          <p:nvPr/>
        </p:nvGrpSpPr>
        <p:grpSpPr>
          <a:xfrm>
            <a:off x="1028700" y="2915407"/>
            <a:ext cx="10995721" cy="7176541"/>
            <a:chOff x="0" y="0"/>
            <a:chExt cx="19050000" cy="12433300"/>
          </a:xfrm>
        </p:grpSpPr>
        <p:sp>
          <p:nvSpPr>
            <p:cNvPr id="6" name="Freeform 6"/>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7"/>
              <a:stretch>
                <a:fillRect t="-2836" b="-2836"/>
              </a:stretch>
            </a:blipFill>
          </p:spPr>
          <p:txBody>
            <a:bodyPr/>
            <a:lstStyle/>
            <a:p>
              <a:endParaRPr lang="en-CA"/>
            </a:p>
          </p:txBody>
        </p:sp>
        <p:sp>
          <p:nvSpPr>
            <p:cNvPr id="7" name="Freeform 7"/>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8"/>
              <a:stretch>
                <a:fillRect l="-301" r="-301"/>
              </a:stretch>
            </a:blipFill>
          </p:spPr>
          <p:txBody>
            <a:bodyPr/>
            <a:lstStyle/>
            <a:p>
              <a:endParaRPr lang="en-CA"/>
            </a:p>
          </p:txBody>
        </p:sp>
      </p:grpSp>
      <p:grpSp>
        <p:nvGrpSpPr>
          <p:cNvPr id="8" name="Group 8"/>
          <p:cNvGrpSpPr/>
          <p:nvPr/>
        </p:nvGrpSpPr>
        <p:grpSpPr>
          <a:xfrm>
            <a:off x="12024421" y="3153398"/>
            <a:ext cx="5710447" cy="3228179"/>
            <a:chOff x="0" y="0"/>
            <a:chExt cx="1503986" cy="850220"/>
          </a:xfrm>
        </p:grpSpPr>
        <p:sp>
          <p:nvSpPr>
            <p:cNvPr id="9" name="Freeform 9"/>
            <p:cNvSpPr/>
            <p:nvPr/>
          </p:nvSpPr>
          <p:spPr>
            <a:xfrm>
              <a:off x="0" y="0"/>
              <a:ext cx="1503986" cy="850220"/>
            </a:xfrm>
            <a:custGeom>
              <a:avLst/>
              <a:gdLst/>
              <a:ahLst/>
              <a:cxnLst/>
              <a:rect l="l" t="t" r="r" b="b"/>
              <a:pathLst>
                <a:path w="1503986" h="850220">
                  <a:moveTo>
                    <a:pt x="69143" y="0"/>
                  </a:moveTo>
                  <a:lnTo>
                    <a:pt x="1434843" y="0"/>
                  </a:lnTo>
                  <a:cubicBezTo>
                    <a:pt x="1453181" y="0"/>
                    <a:pt x="1470768" y="7285"/>
                    <a:pt x="1483735" y="20252"/>
                  </a:cubicBezTo>
                  <a:cubicBezTo>
                    <a:pt x="1496701" y="33218"/>
                    <a:pt x="1503986" y="50805"/>
                    <a:pt x="1503986" y="69143"/>
                  </a:cubicBezTo>
                  <a:lnTo>
                    <a:pt x="1503986" y="781077"/>
                  </a:lnTo>
                  <a:cubicBezTo>
                    <a:pt x="1503986" y="799415"/>
                    <a:pt x="1496701" y="817002"/>
                    <a:pt x="1483735" y="829968"/>
                  </a:cubicBezTo>
                  <a:cubicBezTo>
                    <a:pt x="1470768" y="842935"/>
                    <a:pt x="1453181" y="850220"/>
                    <a:pt x="1434843" y="850220"/>
                  </a:cubicBezTo>
                  <a:lnTo>
                    <a:pt x="69143" y="850220"/>
                  </a:lnTo>
                  <a:cubicBezTo>
                    <a:pt x="50805" y="850220"/>
                    <a:pt x="33218" y="842935"/>
                    <a:pt x="20252" y="829968"/>
                  </a:cubicBezTo>
                  <a:cubicBezTo>
                    <a:pt x="7285" y="817002"/>
                    <a:pt x="0" y="799415"/>
                    <a:pt x="0" y="781077"/>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0" name="TextBox 10"/>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1" name="TextBox 11"/>
          <p:cNvSpPr txBox="1"/>
          <p:nvPr/>
        </p:nvSpPr>
        <p:spPr>
          <a:xfrm>
            <a:off x="12338677" y="3417496"/>
            <a:ext cx="5081935" cy="3673763"/>
          </a:xfrm>
          <a:prstGeom prst="rect">
            <a:avLst/>
          </a:prstGeom>
        </p:spPr>
        <p:txBody>
          <a:bodyPr lIns="0" tIns="0" rIns="0" bIns="0" rtlCol="0" anchor="t">
            <a:spAutoFit/>
          </a:bodyPr>
          <a:lstStyle/>
          <a:p>
            <a:pPr>
              <a:lnSpc>
                <a:spcPts val="3173"/>
              </a:lnSpc>
            </a:pPr>
            <a:r>
              <a:rPr lang="en-US" sz="2266">
                <a:latin typeface="DM Sans"/>
              </a:rPr>
              <a:t>The </a:t>
            </a:r>
            <a:r>
              <a:rPr lang="en-US" sz="2266">
                <a:latin typeface="DM Sans Bold"/>
              </a:rPr>
              <a:t>folium</a:t>
            </a:r>
            <a:r>
              <a:rPr lang="en-US" sz="2266">
                <a:latin typeface="DM Sans"/>
              </a:rPr>
              <a:t> package is then used to create a heat map in order to spatially visualize the forecasts. The volume map, which is </a:t>
            </a:r>
            <a:r>
              <a:rPr lang="en-US" sz="2266" err="1">
                <a:latin typeface="DM Sans"/>
              </a:rPr>
              <a:t>centred</a:t>
            </a:r>
            <a:r>
              <a:rPr lang="en-US" sz="2266">
                <a:latin typeface="DM Sans"/>
              </a:rPr>
              <a:t> on </a:t>
            </a:r>
            <a:r>
              <a:rPr lang="en-US" sz="2266">
                <a:latin typeface="DM Sans Bold"/>
              </a:rPr>
              <a:t>Toronto</a:t>
            </a:r>
            <a:r>
              <a:rPr lang="en-US" sz="2266">
                <a:latin typeface="DM Sans"/>
              </a:rPr>
              <a:t>, is enhanced with a heat map layer to more clearly indicate the expected spots. </a:t>
            </a:r>
          </a:p>
          <a:p>
            <a:pPr>
              <a:lnSpc>
                <a:spcPts val="3173"/>
              </a:lnSpc>
            </a:pPr>
            <a:endParaRPr lang="en-US" sz="2266">
              <a:solidFill>
                <a:srgbClr val="125DBF"/>
              </a:solidFill>
              <a:latin typeface="DM Sans"/>
            </a:endParaRPr>
          </a:p>
          <a:p>
            <a:pPr>
              <a:lnSpc>
                <a:spcPts val="3173"/>
              </a:lnSpc>
            </a:pPr>
            <a:endParaRPr lang="en-US" sz="2266">
              <a:solidFill>
                <a:srgbClr val="125DBF"/>
              </a:solidFill>
              <a:latin typeface="DM Sans"/>
            </a:endParaRPr>
          </a:p>
        </p:txBody>
      </p:sp>
      <p:sp>
        <p:nvSpPr>
          <p:cNvPr id="12" name="TextBox 12"/>
          <p:cNvSpPr txBox="1"/>
          <p:nvPr/>
        </p:nvSpPr>
        <p:spPr>
          <a:xfrm>
            <a:off x="1028700" y="866775"/>
            <a:ext cx="16230600" cy="1377949"/>
          </a:xfrm>
          <a:prstGeom prst="rect">
            <a:avLst/>
          </a:prstGeom>
        </p:spPr>
        <p:txBody>
          <a:bodyPr lIns="0" tIns="0" rIns="0" bIns="0" rtlCol="0" anchor="t">
            <a:spAutoFit/>
          </a:bodyPr>
          <a:lstStyle/>
          <a:p>
            <a:pPr algn="ctr">
              <a:lnSpc>
                <a:spcPts val="11200"/>
              </a:lnSpc>
            </a:pPr>
            <a:r>
              <a:rPr lang="en-US" sz="8000">
                <a:solidFill>
                  <a:srgbClr val="FFFFFF"/>
                </a:solidFill>
                <a:latin typeface="DM Sans Bold"/>
              </a:rPr>
              <a:t>HOW DOES THE MODEL WORK?</a:t>
            </a:r>
          </a:p>
        </p:txBody>
      </p:sp>
      <p:sp>
        <p:nvSpPr>
          <p:cNvPr id="13" name="TextBox 13"/>
          <p:cNvSpPr txBox="1"/>
          <p:nvPr/>
        </p:nvSpPr>
        <p:spPr>
          <a:xfrm>
            <a:off x="4146396" y="2248520"/>
            <a:ext cx="10382095" cy="405765"/>
          </a:xfrm>
          <a:prstGeom prst="rect">
            <a:avLst/>
          </a:prstGeom>
        </p:spPr>
        <p:txBody>
          <a:bodyPr lIns="0" tIns="0" rIns="0" bIns="0" rtlCol="0" anchor="t">
            <a:spAutoFit/>
          </a:bodyPr>
          <a:lstStyle/>
          <a:p>
            <a:pPr algn="ctr">
              <a:lnSpc>
                <a:spcPts val="3359"/>
              </a:lnSpc>
            </a:pPr>
            <a:r>
              <a:rPr lang="en-US" sz="2400">
                <a:solidFill>
                  <a:srgbClr val="FFFFFF"/>
                </a:solidFill>
                <a:latin typeface="DM Sans"/>
              </a:rPr>
              <a:t>Model explanation</a:t>
            </a:r>
          </a:p>
        </p:txBody>
      </p:sp>
      <p:grpSp>
        <p:nvGrpSpPr>
          <p:cNvPr id="14" name="Group 14"/>
          <p:cNvGrpSpPr/>
          <p:nvPr/>
        </p:nvGrpSpPr>
        <p:grpSpPr>
          <a:xfrm>
            <a:off x="12024421" y="6663207"/>
            <a:ext cx="5710447" cy="3246826"/>
            <a:chOff x="0" y="0"/>
            <a:chExt cx="1503986" cy="855131"/>
          </a:xfrm>
        </p:grpSpPr>
        <p:sp>
          <p:nvSpPr>
            <p:cNvPr id="15" name="Freeform 15"/>
            <p:cNvSpPr/>
            <p:nvPr/>
          </p:nvSpPr>
          <p:spPr>
            <a:xfrm>
              <a:off x="0" y="0"/>
              <a:ext cx="1503986" cy="855131"/>
            </a:xfrm>
            <a:custGeom>
              <a:avLst/>
              <a:gdLst/>
              <a:ahLst/>
              <a:cxnLst/>
              <a:rect l="l" t="t" r="r" b="b"/>
              <a:pathLst>
                <a:path w="1503986" h="855131">
                  <a:moveTo>
                    <a:pt x="69143" y="0"/>
                  </a:moveTo>
                  <a:lnTo>
                    <a:pt x="1434843" y="0"/>
                  </a:lnTo>
                  <a:cubicBezTo>
                    <a:pt x="1453181" y="0"/>
                    <a:pt x="1470768" y="7285"/>
                    <a:pt x="1483735" y="20252"/>
                  </a:cubicBezTo>
                  <a:cubicBezTo>
                    <a:pt x="1496701" y="33218"/>
                    <a:pt x="1503986" y="50805"/>
                    <a:pt x="1503986" y="69143"/>
                  </a:cubicBezTo>
                  <a:lnTo>
                    <a:pt x="1503986" y="785988"/>
                  </a:lnTo>
                  <a:cubicBezTo>
                    <a:pt x="1503986" y="804326"/>
                    <a:pt x="1496701" y="821913"/>
                    <a:pt x="1483735" y="834879"/>
                  </a:cubicBezTo>
                  <a:cubicBezTo>
                    <a:pt x="1470768" y="847846"/>
                    <a:pt x="1453181" y="855131"/>
                    <a:pt x="1434843" y="855131"/>
                  </a:cubicBezTo>
                  <a:lnTo>
                    <a:pt x="69143" y="855131"/>
                  </a:lnTo>
                  <a:cubicBezTo>
                    <a:pt x="50805" y="855131"/>
                    <a:pt x="33218" y="847846"/>
                    <a:pt x="20252" y="834879"/>
                  </a:cubicBezTo>
                  <a:cubicBezTo>
                    <a:pt x="7285" y="821913"/>
                    <a:pt x="0" y="804326"/>
                    <a:pt x="0" y="785988"/>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6" name="TextBox 16"/>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7" name="TextBox 17"/>
          <p:cNvSpPr txBox="1"/>
          <p:nvPr/>
        </p:nvSpPr>
        <p:spPr>
          <a:xfrm>
            <a:off x="12338677" y="6960370"/>
            <a:ext cx="5081935" cy="2442656"/>
          </a:xfrm>
          <a:prstGeom prst="rect">
            <a:avLst/>
          </a:prstGeom>
        </p:spPr>
        <p:txBody>
          <a:bodyPr lIns="0" tIns="0" rIns="0" bIns="0" rtlCol="0" anchor="t">
            <a:spAutoFit/>
          </a:bodyPr>
          <a:lstStyle/>
          <a:p>
            <a:pPr>
              <a:lnSpc>
                <a:spcPts val="3173"/>
              </a:lnSpc>
            </a:pPr>
            <a:r>
              <a:rPr lang="en-US" sz="2266">
                <a:latin typeface="DM Sans Bold"/>
              </a:rPr>
              <a:t>Response time</a:t>
            </a:r>
            <a:r>
              <a:rPr lang="en-US" sz="2266">
                <a:latin typeface="DM Sans"/>
              </a:rPr>
              <a:t> was calculated by calculating the driving distance between each division’s coordinates and the nearest police station coordinates and dividing it by a constant assumed speed of 70 km/h.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358504" y="9605654"/>
            <a:ext cx="11333955" cy="681346"/>
          </a:xfrm>
          <a:custGeom>
            <a:avLst/>
            <a:gdLst/>
            <a:ahLst/>
            <a:cxnLst/>
            <a:rect l="l" t="t" r="r" b="b"/>
            <a:pathLst>
              <a:path w="11333955" h="681346">
                <a:moveTo>
                  <a:pt x="0" y="0"/>
                </a:moveTo>
                <a:lnTo>
                  <a:pt x="11333955" y="0"/>
                </a:lnTo>
                <a:lnTo>
                  <a:pt x="11333955" y="681346"/>
                </a:lnTo>
                <a:lnTo>
                  <a:pt x="0" y="681346"/>
                </a:lnTo>
                <a:lnTo>
                  <a:pt x="0" y="0"/>
                </a:lnTo>
                <a:close/>
              </a:path>
            </a:pathLst>
          </a:custGeom>
          <a:blipFill>
            <a:blip r:embed="rId2"/>
            <a:stretch>
              <a:fillRect l="-8218" t="-226719" r="-8218" b="-55817"/>
            </a:stretch>
          </a:blipFill>
        </p:spPr>
        <p:txBody>
          <a:bodyPr/>
          <a:lstStyle/>
          <a:p>
            <a:endParaRPr lang="en-CA"/>
          </a:p>
        </p:txBody>
      </p:sp>
      <p:grpSp>
        <p:nvGrpSpPr>
          <p:cNvPr id="3" name="Group 3"/>
          <p:cNvGrpSpPr>
            <a:grpSpLocks noChangeAspect="1"/>
          </p:cNvGrpSpPr>
          <p:nvPr/>
        </p:nvGrpSpPr>
        <p:grpSpPr>
          <a:xfrm>
            <a:off x="2066784" y="1821180"/>
            <a:ext cx="13939346" cy="7995440"/>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CA"/>
            </a:p>
          </p:txBody>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CA"/>
            </a:p>
          </p:txBody>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CA"/>
            </a:p>
          </p:txBody>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CA"/>
            </a:p>
          </p:txBody>
        </p:sp>
      </p:grpSp>
      <p:sp>
        <p:nvSpPr>
          <p:cNvPr id="9" name="TextBox 9"/>
          <p:cNvSpPr txBox="1"/>
          <p:nvPr/>
        </p:nvSpPr>
        <p:spPr>
          <a:xfrm>
            <a:off x="3231728" y="470380"/>
            <a:ext cx="11607237" cy="820289"/>
          </a:xfrm>
          <a:prstGeom prst="rect">
            <a:avLst/>
          </a:prstGeom>
        </p:spPr>
        <p:txBody>
          <a:bodyPr wrap="square" lIns="0" tIns="0" rIns="0" bIns="0" rtlCol="0" anchor="t">
            <a:spAutoFit/>
          </a:bodyPr>
          <a:lstStyle/>
          <a:p>
            <a:pPr>
              <a:lnSpc>
                <a:spcPts val="6719"/>
              </a:lnSpc>
            </a:pPr>
            <a:r>
              <a:rPr lang="en-US" sz="4800">
                <a:solidFill>
                  <a:srgbClr val="000000"/>
                </a:solidFill>
                <a:latin typeface="DM Sans Bold"/>
              </a:rPr>
              <a:t>END-PRODUCT UI/UX WITH HEAT MAP</a:t>
            </a:r>
          </a:p>
        </p:txBody>
      </p:sp>
      <p:sp>
        <p:nvSpPr>
          <p:cNvPr id="10" name="TextBox 10"/>
          <p:cNvSpPr txBox="1"/>
          <p:nvPr/>
        </p:nvSpPr>
        <p:spPr>
          <a:xfrm>
            <a:off x="3595541" y="1090930"/>
            <a:ext cx="11096918" cy="549574"/>
          </a:xfrm>
          <a:prstGeom prst="rect">
            <a:avLst/>
          </a:prstGeom>
        </p:spPr>
        <p:txBody>
          <a:bodyPr lIns="0" tIns="0" rIns="0" bIns="0" rtlCol="0" anchor="t">
            <a:spAutoFit/>
          </a:bodyPr>
          <a:lstStyle/>
          <a:p>
            <a:pPr algn="ctr">
              <a:lnSpc>
                <a:spcPts val="4799"/>
              </a:lnSpc>
            </a:pPr>
            <a:r>
              <a:rPr lang="en-US" sz="2399">
                <a:solidFill>
                  <a:srgbClr val="545454"/>
                </a:solidFill>
                <a:latin typeface="DM Sans"/>
              </a:rPr>
              <a:t>The product we have created with the integrated heatmap</a:t>
            </a:r>
          </a:p>
        </p:txBody>
      </p:sp>
      <p:sp>
        <p:nvSpPr>
          <p:cNvPr id="12" name="Rectangle 11">
            <a:extLst>
              <a:ext uri="{FF2B5EF4-FFF2-40B4-BE49-F238E27FC236}">
                <a16:creationId xmlns:a16="http://schemas.microsoft.com/office/drawing/2014/main" id="{FE00D89E-FF7C-AD47-B6A4-98549C6C3901}"/>
              </a:ext>
            </a:extLst>
          </p:cNvPr>
          <p:cNvSpPr/>
          <p:nvPr/>
        </p:nvSpPr>
        <p:spPr>
          <a:xfrm>
            <a:off x="3617031" y="2247900"/>
            <a:ext cx="10784769" cy="2658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40D6693-4D66-A735-D66B-9EEC06B923CC}"/>
              </a:ext>
            </a:extLst>
          </p:cNvPr>
          <p:cNvSpPr txBox="1"/>
          <p:nvPr/>
        </p:nvSpPr>
        <p:spPr>
          <a:xfrm>
            <a:off x="4572000" y="4958834"/>
            <a:ext cx="9144000" cy="830997"/>
          </a:xfrm>
          <a:prstGeom prst="rect">
            <a:avLst/>
          </a:prstGeom>
          <a:noFill/>
        </p:spPr>
        <p:txBody>
          <a:bodyPr wrap="square">
            <a:spAutoFit/>
          </a:bodyPr>
          <a:lstStyle/>
          <a:p>
            <a:pPr algn="ctr"/>
            <a:r>
              <a:rPr lang="en-CA" sz="4800" dirty="0"/>
              <a:t>SEE MOCKUP IN GITHUB README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6427">
            <a:off x="7568274" y="-3140472"/>
            <a:ext cx="13347232" cy="10847660"/>
          </a:xfrm>
          <a:custGeom>
            <a:avLst/>
            <a:gdLst/>
            <a:ahLst/>
            <a:cxnLst/>
            <a:rect l="l" t="t" r="r" b="b"/>
            <a:pathLst>
              <a:path w="13347232" h="10847660">
                <a:moveTo>
                  <a:pt x="0" y="0"/>
                </a:moveTo>
                <a:lnTo>
                  <a:pt x="13347232" y="0"/>
                </a:lnTo>
                <a:lnTo>
                  <a:pt x="13347232" y="10847660"/>
                </a:lnTo>
                <a:lnTo>
                  <a:pt x="0" y="1084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ctr">
              <a:lnSpc>
                <a:spcPts val="4000"/>
              </a:lnSpc>
            </a:pPr>
            <a:r>
              <a:rPr lang="en-US" sz="1800">
                <a:solidFill>
                  <a:srgbClr val="545454"/>
                </a:solidFill>
                <a:latin typeface="DM Sans Bold"/>
              </a:rPr>
              <a:t>Predicted Latitude:</a:t>
            </a:r>
            <a:r>
              <a:rPr lang="en-US" sz="1800">
                <a:solidFill>
                  <a:srgbClr val="545454"/>
                </a:solidFill>
                <a:latin typeface="DM Sans"/>
              </a:rPr>
              <a:t> </a:t>
            </a:r>
          </a:p>
          <a:p>
            <a:pPr algn="ctr">
              <a:lnSpc>
                <a:spcPts val="4000"/>
              </a:lnSpc>
            </a:pPr>
            <a:r>
              <a:rPr lang="en-US" sz="1800">
                <a:solidFill>
                  <a:srgbClr val="545454"/>
                </a:solidFill>
                <a:latin typeface="DM Sans"/>
              </a:rPr>
              <a:t>RMSE - 0.0007663717814922817</a:t>
            </a:r>
          </a:p>
          <a:p>
            <a:pPr algn="ctr">
              <a:lnSpc>
                <a:spcPts val="4000"/>
              </a:lnSpc>
            </a:pPr>
            <a:r>
              <a:rPr lang="en-US" sz="1800">
                <a:solidFill>
                  <a:srgbClr val="545454"/>
                </a:solidFill>
                <a:latin typeface="DM Sans"/>
              </a:rPr>
              <a:t>R2 score - 0.9999999667946561</a:t>
            </a:r>
          </a:p>
        </p:txBody>
      </p:sp>
      <p:grpSp>
        <p:nvGrpSpPr>
          <p:cNvPr id="7" name="Group 7"/>
          <p:cNvGrpSpPr/>
          <p:nvPr/>
        </p:nvGrpSpPr>
        <p:grpSpPr>
          <a:xfrm>
            <a:off x="14331243" y="2073654"/>
            <a:ext cx="1521430" cy="152143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9" name="Freeform 9"/>
          <p:cNvSpPr/>
          <p:nvPr/>
        </p:nvSpPr>
        <p:spPr>
          <a:xfrm>
            <a:off x="1168663" y="6271757"/>
            <a:ext cx="601232" cy="858903"/>
          </a:xfrm>
          <a:custGeom>
            <a:avLst/>
            <a:gdLst/>
            <a:ahLst/>
            <a:cxnLst/>
            <a:rect l="l" t="t" r="r" b="b"/>
            <a:pathLst>
              <a:path w="601232" h="858903">
                <a:moveTo>
                  <a:pt x="0" y="0"/>
                </a:moveTo>
                <a:lnTo>
                  <a:pt x="601233" y="0"/>
                </a:lnTo>
                <a:lnTo>
                  <a:pt x="601233" y="858903"/>
                </a:lnTo>
                <a:lnTo>
                  <a:pt x="0" y="8589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0" name="Freeform 10"/>
          <p:cNvSpPr/>
          <p:nvPr/>
        </p:nvSpPr>
        <p:spPr>
          <a:xfrm>
            <a:off x="1148018" y="7187810"/>
            <a:ext cx="601232" cy="858903"/>
          </a:xfrm>
          <a:custGeom>
            <a:avLst/>
            <a:gdLst/>
            <a:ahLst/>
            <a:cxnLst/>
            <a:rect l="l" t="t" r="r" b="b"/>
            <a:pathLst>
              <a:path w="601232" h="858903">
                <a:moveTo>
                  <a:pt x="0" y="0"/>
                </a:moveTo>
                <a:lnTo>
                  <a:pt x="601232" y="0"/>
                </a:lnTo>
                <a:lnTo>
                  <a:pt x="601232" y="858903"/>
                </a:lnTo>
                <a:lnTo>
                  <a:pt x="0" y="8589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1" name="Freeform 11"/>
          <p:cNvSpPr/>
          <p:nvPr/>
        </p:nvSpPr>
        <p:spPr>
          <a:xfrm>
            <a:off x="1168663" y="8132194"/>
            <a:ext cx="601232" cy="858903"/>
          </a:xfrm>
          <a:custGeom>
            <a:avLst/>
            <a:gdLst/>
            <a:ahLst/>
            <a:cxnLst/>
            <a:rect l="l" t="t" r="r" b="b"/>
            <a:pathLst>
              <a:path w="601232" h="858903">
                <a:moveTo>
                  <a:pt x="0" y="0"/>
                </a:moveTo>
                <a:lnTo>
                  <a:pt x="601233" y="0"/>
                </a:lnTo>
                <a:lnTo>
                  <a:pt x="601233" y="858903"/>
                </a:lnTo>
                <a:lnTo>
                  <a:pt x="0" y="8589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12" name="Freeform 12"/>
          <p:cNvSpPr/>
          <p:nvPr/>
        </p:nvSpPr>
        <p:spPr>
          <a:xfrm>
            <a:off x="14692866" y="2343046"/>
            <a:ext cx="798182" cy="908903"/>
          </a:xfrm>
          <a:custGeom>
            <a:avLst/>
            <a:gdLst/>
            <a:ahLst/>
            <a:cxnLst/>
            <a:rect l="l" t="t" r="r" b="b"/>
            <a:pathLst>
              <a:path w="798182" h="908903">
                <a:moveTo>
                  <a:pt x="0" y="0"/>
                </a:moveTo>
                <a:lnTo>
                  <a:pt x="798183" y="0"/>
                </a:lnTo>
                <a:lnTo>
                  <a:pt x="798183" y="908904"/>
                </a:lnTo>
                <a:lnTo>
                  <a:pt x="0" y="9089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13" name="Freeform 13"/>
          <p:cNvSpPr/>
          <p:nvPr/>
        </p:nvSpPr>
        <p:spPr>
          <a:xfrm>
            <a:off x="8731410" y="7062836"/>
            <a:ext cx="1096943" cy="1713974"/>
          </a:xfrm>
          <a:custGeom>
            <a:avLst/>
            <a:gdLst/>
            <a:ahLst/>
            <a:cxnLst/>
            <a:rect l="l" t="t" r="r" b="b"/>
            <a:pathLst>
              <a:path w="1096943" h="1713974">
                <a:moveTo>
                  <a:pt x="0" y="0"/>
                </a:moveTo>
                <a:lnTo>
                  <a:pt x="1096943" y="0"/>
                </a:lnTo>
                <a:lnTo>
                  <a:pt x="1096943" y="1713973"/>
                </a:lnTo>
                <a:lnTo>
                  <a:pt x="0" y="1713973"/>
                </a:lnTo>
                <a:lnTo>
                  <a:pt x="0" y="0"/>
                </a:lnTo>
                <a:close/>
              </a:path>
            </a:pathLst>
          </a:custGeom>
          <a:blipFill>
            <a:blip r:embed="rId13"/>
            <a:stretch>
              <a:fillRect/>
            </a:stretch>
          </a:blipFill>
        </p:spPr>
        <p:txBody>
          <a:bodyPr/>
          <a:lstStyle/>
          <a:p>
            <a:endParaRPr lang="en-CA"/>
          </a:p>
        </p:txBody>
      </p:sp>
      <p:sp>
        <p:nvSpPr>
          <p:cNvPr id="14" name="TextBox 14"/>
          <p:cNvSpPr txBox="1"/>
          <p:nvPr/>
        </p:nvSpPr>
        <p:spPr>
          <a:xfrm>
            <a:off x="2924059" y="570548"/>
            <a:ext cx="12439881"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MODEL EXPLANATION AND EVALUATION</a:t>
            </a:r>
          </a:p>
        </p:txBody>
      </p:sp>
      <p:sp>
        <p:nvSpPr>
          <p:cNvPr id="15" name="TextBox 15"/>
          <p:cNvSpPr txBox="1"/>
          <p:nvPr/>
        </p:nvSpPr>
        <p:spPr>
          <a:xfrm>
            <a:off x="1078065" y="3738602"/>
            <a:ext cx="5203307" cy="1127168"/>
          </a:xfrm>
          <a:prstGeom prst="rect">
            <a:avLst/>
          </a:prstGeom>
        </p:spPr>
        <p:txBody>
          <a:bodyPr lIns="0" tIns="0" rIns="0" bIns="0" rtlCol="0" anchor="t">
            <a:spAutoFit/>
          </a:bodyPr>
          <a:lstStyle/>
          <a:p>
            <a:pPr algn="ctr">
              <a:lnSpc>
                <a:spcPts val="4480"/>
              </a:lnSpc>
            </a:pPr>
            <a:r>
              <a:rPr lang="en-US" sz="3200">
                <a:solidFill>
                  <a:srgbClr val="000000"/>
                </a:solidFill>
                <a:latin typeface="DM Sans Bold"/>
              </a:rPr>
              <a:t>Back- end classification: </a:t>
            </a:r>
            <a:r>
              <a:rPr lang="en-US" sz="3200" err="1">
                <a:solidFill>
                  <a:srgbClr val="000000"/>
                </a:solidFill>
                <a:latin typeface="DM Sans Bold"/>
              </a:rPr>
              <a:t>Neighbourhoods</a:t>
            </a:r>
            <a:endParaRPr lang="en-US" sz="3200">
              <a:solidFill>
                <a:srgbClr val="000000"/>
              </a:solidFill>
              <a:latin typeface="DM Sans Bold"/>
            </a:endParaRPr>
          </a:p>
        </p:txBody>
      </p:sp>
      <p:sp>
        <p:nvSpPr>
          <p:cNvPr id="16" name="TextBox 16"/>
          <p:cNvSpPr txBox="1"/>
          <p:nvPr/>
        </p:nvSpPr>
        <p:spPr>
          <a:xfrm>
            <a:off x="1131953" y="4799761"/>
            <a:ext cx="5203307" cy="1978025"/>
          </a:xfrm>
          <a:prstGeom prst="rect">
            <a:avLst/>
          </a:prstGeom>
        </p:spPr>
        <p:txBody>
          <a:bodyPr lIns="0" tIns="0" rIns="0" bIns="0" rtlCol="0" anchor="t">
            <a:spAutoFit/>
          </a:bodyPr>
          <a:lstStyle/>
          <a:p>
            <a:pPr algn="ctr">
              <a:lnSpc>
                <a:spcPts val="4000"/>
              </a:lnSpc>
            </a:pPr>
            <a:r>
              <a:rPr lang="en-US" sz="2000">
                <a:solidFill>
                  <a:srgbClr val="545454"/>
                </a:solidFill>
                <a:latin typeface="DM Sans"/>
              </a:rPr>
              <a:t>The dataset has 159 </a:t>
            </a:r>
            <a:r>
              <a:rPr lang="en-US" sz="2000" err="1">
                <a:solidFill>
                  <a:srgbClr val="545454"/>
                </a:solidFill>
                <a:latin typeface="DM Sans"/>
              </a:rPr>
              <a:t>neighbourhoods</a:t>
            </a:r>
            <a:r>
              <a:rPr lang="en-US" sz="2000">
                <a:solidFill>
                  <a:srgbClr val="545454"/>
                </a:solidFill>
                <a:latin typeface="DM Sans"/>
              </a:rPr>
              <a:t> that we have </a:t>
            </a:r>
            <a:r>
              <a:rPr lang="en-US" sz="2000" err="1">
                <a:solidFill>
                  <a:srgbClr val="545454"/>
                </a:solidFill>
                <a:latin typeface="DM Sans"/>
              </a:rPr>
              <a:t>colour</a:t>
            </a:r>
            <a:r>
              <a:rPr lang="en-US" sz="2000">
                <a:solidFill>
                  <a:srgbClr val="545454"/>
                </a:solidFill>
                <a:latin typeface="DM Sans"/>
              </a:rPr>
              <a:t>-coded to represent the level of hazard as follows:</a:t>
            </a:r>
          </a:p>
          <a:p>
            <a:pPr algn="ctr">
              <a:lnSpc>
                <a:spcPts val="4000"/>
              </a:lnSpc>
            </a:pPr>
            <a:endParaRPr lang="en-US" sz="2000">
              <a:solidFill>
                <a:srgbClr val="545454"/>
              </a:solidFill>
              <a:latin typeface="DM Sans"/>
            </a:endParaRPr>
          </a:p>
        </p:txBody>
      </p:sp>
      <p:grpSp>
        <p:nvGrpSpPr>
          <p:cNvPr id="55" name="Group 54">
            <a:extLst>
              <a:ext uri="{FF2B5EF4-FFF2-40B4-BE49-F238E27FC236}">
                <a16:creationId xmlns:a16="http://schemas.microsoft.com/office/drawing/2014/main" id="{B8487BDB-1921-913C-7A20-340F100BDEF4}"/>
              </a:ext>
            </a:extLst>
          </p:cNvPr>
          <p:cNvGrpSpPr/>
          <p:nvPr/>
        </p:nvGrpSpPr>
        <p:grpSpPr>
          <a:xfrm>
            <a:off x="2919004" y="2073654"/>
            <a:ext cx="1521430" cy="1521430"/>
            <a:chOff x="2919004" y="2110525"/>
            <a:chExt cx="1521430" cy="1521430"/>
          </a:xfrm>
        </p:grpSpPr>
        <p:grpSp>
          <p:nvGrpSpPr>
            <p:cNvPr id="3" name="Group 3"/>
            <p:cNvGrpSpPr/>
            <p:nvPr/>
          </p:nvGrpSpPr>
          <p:grpSpPr>
            <a:xfrm>
              <a:off x="2919004" y="2110525"/>
              <a:ext cx="1521430" cy="152143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7" name="TextBox 17"/>
            <p:cNvSpPr txBox="1"/>
            <p:nvPr/>
          </p:nvSpPr>
          <p:spPr>
            <a:xfrm>
              <a:off x="3097192" y="2460713"/>
              <a:ext cx="1165054" cy="821055"/>
            </a:xfrm>
            <a:prstGeom prst="rect">
              <a:avLst/>
            </a:prstGeom>
          </p:spPr>
          <p:txBody>
            <a:bodyPr lIns="0" tIns="0" rIns="0" bIns="0" rtlCol="0" anchor="t">
              <a:spAutoFit/>
            </a:bodyPr>
            <a:lstStyle/>
            <a:p>
              <a:pPr algn="ctr">
                <a:lnSpc>
                  <a:spcPts val="6719"/>
                </a:lnSpc>
              </a:pPr>
              <a:r>
                <a:rPr lang="en-US" sz="4800">
                  <a:solidFill>
                    <a:srgbClr val="FFFFFF"/>
                  </a:solidFill>
                  <a:latin typeface="DM Sans Bold"/>
                </a:rPr>
                <a:t>159</a:t>
              </a:r>
            </a:p>
          </p:txBody>
        </p:sp>
      </p:grpSp>
      <p:grpSp>
        <p:nvGrpSpPr>
          <p:cNvPr id="56" name="Group 55">
            <a:extLst>
              <a:ext uri="{FF2B5EF4-FFF2-40B4-BE49-F238E27FC236}">
                <a16:creationId xmlns:a16="http://schemas.microsoft.com/office/drawing/2014/main" id="{8695244A-9D8B-E067-5DD6-4B9450E1A83B}"/>
              </a:ext>
            </a:extLst>
          </p:cNvPr>
          <p:cNvGrpSpPr/>
          <p:nvPr/>
        </p:nvGrpSpPr>
        <p:grpSpPr>
          <a:xfrm>
            <a:off x="8447363" y="2073654"/>
            <a:ext cx="1521430" cy="1521430"/>
            <a:chOff x="8447363" y="2036783"/>
            <a:chExt cx="1521430" cy="1521430"/>
          </a:xfrm>
        </p:grpSpPr>
        <p:grpSp>
          <p:nvGrpSpPr>
            <p:cNvPr id="5" name="Group 5"/>
            <p:cNvGrpSpPr/>
            <p:nvPr/>
          </p:nvGrpSpPr>
          <p:grpSpPr>
            <a:xfrm>
              <a:off x="8447363" y="2036783"/>
              <a:ext cx="1521430" cy="152143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8" name="TextBox 18"/>
            <p:cNvSpPr txBox="1"/>
            <p:nvPr/>
          </p:nvSpPr>
          <p:spPr>
            <a:xfrm>
              <a:off x="8625551" y="2386971"/>
              <a:ext cx="1165054" cy="821055"/>
            </a:xfrm>
            <a:prstGeom prst="rect">
              <a:avLst/>
            </a:prstGeom>
          </p:spPr>
          <p:txBody>
            <a:bodyPr lIns="0" tIns="0" rIns="0" bIns="0" rtlCol="0" anchor="t">
              <a:spAutoFit/>
            </a:bodyPr>
            <a:lstStyle/>
            <a:p>
              <a:pPr algn="ctr">
                <a:lnSpc>
                  <a:spcPts val="6719"/>
                </a:lnSpc>
              </a:pPr>
              <a:r>
                <a:rPr lang="en-US" sz="4800">
                  <a:solidFill>
                    <a:srgbClr val="FFFFFF"/>
                  </a:solidFill>
                  <a:latin typeface="DM Sans Bold"/>
                </a:rPr>
                <a:t>17</a:t>
              </a:r>
            </a:p>
          </p:txBody>
        </p:sp>
      </p:grpSp>
      <p:sp>
        <p:nvSpPr>
          <p:cNvPr id="19" name="TextBox 19"/>
          <p:cNvSpPr txBox="1"/>
          <p:nvPr/>
        </p:nvSpPr>
        <p:spPr>
          <a:xfrm>
            <a:off x="6429248" y="3738602"/>
            <a:ext cx="5557661" cy="1127168"/>
          </a:xfrm>
          <a:prstGeom prst="rect">
            <a:avLst/>
          </a:prstGeom>
        </p:spPr>
        <p:txBody>
          <a:bodyPr lIns="0" tIns="0" rIns="0" bIns="0" rtlCol="0" anchor="t">
            <a:spAutoFit/>
          </a:bodyPr>
          <a:lstStyle/>
          <a:p>
            <a:pPr algn="ctr">
              <a:lnSpc>
                <a:spcPts val="4480"/>
              </a:lnSpc>
            </a:pPr>
            <a:r>
              <a:rPr lang="en-US" sz="3200">
                <a:solidFill>
                  <a:srgbClr val="000000"/>
                </a:solidFill>
                <a:latin typeface="DM Sans Bold"/>
              </a:rPr>
              <a:t>Front- end classification: Divisional Police stations</a:t>
            </a:r>
          </a:p>
        </p:txBody>
      </p:sp>
      <p:sp>
        <p:nvSpPr>
          <p:cNvPr id="20" name="TextBox 20"/>
          <p:cNvSpPr txBox="1"/>
          <p:nvPr/>
        </p:nvSpPr>
        <p:spPr>
          <a:xfrm>
            <a:off x="6706953" y="4961812"/>
            <a:ext cx="5082151" cy="1978025"/>
          </a:xfrm>
          <a:prstGeom prst="rect">
            <a:avLst/>
          </a:prstGeom>
        </p:spPr>
        <p:txBody>
          <a:bodyPr lIns="0" tIns="0" rIns="0" bIns="0" rtlCol="0" anchor="t">
            <a:spAutoFit/>
          </a:bodyPr>
          <a:lstStyle/>
          <a:p>
            <a:pPr algn="ctr">
              <a:lnSpc>
                <a:spcPts val="4000"/>
              </a:lnSpc>
            </a:pPr>
            <a:r>
              <a:rPr lang="en-US" sz="2000">
                <a:solidFill>
                  <a:srgbClr val="545454"/>
                </a:solidFill>
                <a:latin typeface="DM Sans"/>
              </a:rPr>
              <a:t>We marked the police stations on the heat map with black markers. Using these locations, we were able to calculate response time for each </a:t>
            </a:r>
            <a:r>
              <a:rPr lang="en-US" sz="2000" err="1">
                <a:solidFill>
                  <a:srgbClr val="545454"/>
                </a:solidFill>
                <a:latin typeface="DM Sans"/>
              </a:rPr>
              <a:t>neighbourhood</a:t>
            </a:r>
            <a:r>
              <a:rPr lang="en-US" sz="2000">
                <a:solidFill>
                  <a:srgbClr val="545454"/>
                </a:solidFill>
                <a:latin typeface="DM Sans"/>
              </a:rPr>
              <a:t>. </a:t>
            </a:r>
          </a:p>
        </p:txBody>
      </p:sp>
      <p:sp>
        <p:nvSpPr>
          <p:cNvPr id="21" name="TextBox 21"/>
          <p:cNvSpPr txBox="1"/>
          <p:nvPr/>
        </p:nvSpPr>
        <p:spPr>
          <a:xfrm>
            <a:off x="12304664" y="3738602"/>
            <a:ext cx="5574587" cy="547370"/>
          </a:xfrm>
          <a:prstGeom prst="rect">
            <a:avLst/>
          </a:prstGeom>
        </p:spPr>
        <p:txBody>
          <a:bodyPr lIns="0" tIns="0" rIns="0" bIns="0" rtlCol="0" anchor="t">
            <a:spAutoFit/>
          </a:bodyPr>
          <a:lstStyle/>
          <a:p>
            <a:pPr algn="ctr">
              <a:lnSpc>
                <a:spcPts val="4480"/>
              </a:lnSpc>
            </a:pPr>
            <a:r>
              <a:rPr lang="en-US" sz="3200">
                <a:solidFill>
                  <a:srgbClr val="000000"/>
                </a:solidFill>
                <a:latin typeface="DM Sans Bold"/>
              </a:rPr>
              <a:t>Model evaluation Metrics</a:t>
            </a:r>
          </a:p>
        </p:txBody>
      </p:sp>
      <p:sp>
        <p:nvSpPr>
          <p:cNvPr id="22" name="TextBox 22"/>
          <p:cNvSpPr txBox="1"/>
          <p:nvPr/>
        </p:nvSpPr>
        <p:spPr>
          <a:xfrm>
            <a:off x="12304664" y="4396351"/>
            <a:ext cx="5574587" cy="1483932"/>
          </a:xfrm>
          <a:prstGeom prst="rect">
            <a:avLst/>
          </a:prstGeom>
          <a:solidFill>
            <a:srgbClr val="1E6DD4"/>
          </a:solidFill>
        </p:spPr>
        <p:txBody>
          <a:bodyPr lIns="0" tIns="0" rIns="0" bIns="0" rtlCol="0" anchor="t">
            <a:spAutoFit/>
          </a:bodyPr>
          <a:lstStyle/>
          <a:p>
            <a:pPr algn="ctr">
              <a:lnSpc>
                <a:spcPts val="4000"/>
              </a:lnSpc>
            </a:pPr>
            <a:r>
              <a:rPr lang="en-US" sz="2000" b="1">
                <a:solidFill>
                  <a:schemeClr val="bg1"/>
                </a:solidFill>
                <a:latin typeface="DM Sans Bold"/>
              </a:rPr>
              <a:t>Predicted Longitude:</a:t>
            </a:r>
            <a:r>
              <a:rPr lang="en-US" sz="2000" b="1">
                <a:solidFill>
                  <a:schemeClr val="bg1"/>
                </a:solidFill>
                <a:latin typeface="DM Sans"/>
              </a:rPr>
              <a:t>  </a:t>
            </a:r>
          </a:p>
          <a:p>
            <a:pPr algn="ctr">
              <a:lnSpc>
                <a:spcPts val="4000"/>
              </a:lnSpc>
            </a:pPr>
            <a:r>
              <a:rPr lang="en-US" sz="2000" b="1">
                <a:solidFill>
                  <a:schemeClr val="bg1"/>
                </a:solidFill>
                <a:latin typeface="DM Sans"/>
              </a:rPr>
              <a:t>RMSE - 0.0015471714004854514</a:t>
            </a:r>
          </a:p>
          <a:p>
            <a:pPr algn="ctr">
              <a:lnSpc>
                <a:spcPts val="4000"/>
              </a:lnSpc>
            </a:pPr>
            <a:r>
              <a:rPr lang="en-US" sz="2000" b="1">
                <a:solidFill>
                  <a:schemeClr val="bg1"/>
                </a:solidFill>
                <a:latin typeface="DM Sans"/>
              </a:rPr>
              <a:t>R2 score - 0.9999932582820825</a:t>
            </a:r>
          </a:p>
        </p:txBody>
      </p:sp>
      <p:sp>
        <p:nvSpPr>
          <p:cNvPr id="23" name="TextBox 23"/>
          <p:cNvSpPr txBox="1"/>
          <p:nvPr/>
        </p:nvSpPr>
        <p:spPr>
          <a:xfrm>
            <a:off x="1943445" y="6298352"/>
            <a:ext cx="4501868" cy="518796"/>
          </a:xfrm>
          <a:prstGeom prst="rect">
            <a:avLst/>
          </a:prstGeom>
        </p:spPr>
        <p:txBody>
          <a:bodyPr lIns="0" tIns="0" rIns="0" bIns="0" rtlCol="0" anchor="t">
            <a:spAutoFit/>
          </a:bodyPr>
          <a:lstStyle/>
          <a:p>
            <a:pPr>
              <a:lnSpc>
                <a:spcPts val="4599"/>
              </a:lnSpc>
            </a:pPr>
            <a:r>
              <a:rPr lang="en-US" sz="2299">
                <a:solidFill>
                  <a:srgbClr val="545454"/>
                </a:solidFill>
                <a:latin typeface="DM Sans"/>
              </a:rPr>
              <a:t>Low danger neighbourhood</a:t>
            </a:r>
          </a:p>
        </p:txBody>
      </p:sp>
      <p:sp>
        <p:nvSpPr>
          <p:cNvPr id="24" name="TextBox 24"/>
          <p:cNvSpPr txBox="1"/>
          <p:nvPr/>
        </p:nvSpPr>
        <p:spPr>
          <a:xfrm>
            <a:off x="1920607" y="7272139"/>
            <a:ext cx="4742361" cy="518796"/>
          </a:xfrm>
          <a:prstGeom prst="rect">
            <a:avLst/>
          </a:prstGeom>
        </p:spPr>
        <p:txBody>
          <a:bodyPr lIns="0" tIns="0" rIns="0" bIns="0" rtlCol="0" anchor="t">
            <a:spAutoFit/>
          </a:bodyPr>
          <a:lstStyle/>
          <a:p>
            <a:pPr>
              <a:lnSpc>
                <a:spcPts val="4599"/>
              </a:lnSpc>
            </a:pPr>
            <a:r>
              <a:rPr lang="en-US" sz="2299">
                <a:solidFill>
                  <a:srgbClr val="545454"/>
                </a:solidFill>
                <a:latin typeface="DM Sans"/>
              </a:rPr>
              <a:t>Medium danger neighbourhood</a:t>
            </a:r>
          </a:p>
        </p:txBody>
      </p:sp>
      <p:sp>
        <p:nvSpPr>
          <p:cNvPr id="25" name="TextBox 25"/>
          <p:cNvSpPr txBox="1"/>
          <p:nvPr/>
        </p:nvSpPr>
        <p:spPr>
          <a:xfrm>
            <a:off x="1943445" y="8216523"/>
            <a:ext cx="4501868" cy="518796"/>
          </a:xfrm>
          <a:prstGeom prst="rect">
            <a:avLst/>
          </a:prstGeom>
        </p:spPr>
        <p:txBody>
          <a:bodyPr lIns="0" tIns="0" rIns="0" bIns="0" rtlCol="0" anchor="t">
            <a:spAutoFit/>
          </a:bodyPr>
          <a:lstStyle/>
          <a:p>
            <a:pPr>
              <a:lnSpc>
                <a:spcPts val="4599"/>
              </a:lnSpc>
            </a:pPr>
            <a:r>
              <a:rPr lang="en-US" sz="2299">
                <a:solidFill>
                  <a:srgbClr val="545454"/>
                </a:solidFill>
                <a:latin typeface="DM Sans"/>
              </a:rPr>
              <a:t>High danger neighbourhood</a:t>
            </a:r>
          </a:p>
        </p:txBody>
      </p:sp>
      <p:sp>
        <p:nvSpPr>
          <p:cNvPr id="26" name="TextBox 26"/>
          <p:cNvSpPr txBox="1"/>
          <p:nvPr/>
        </p:nvSpPr>
        <p:spPr>
          <a:xfrm>
            <a:off x="5296949" y="1393354"/>
            <a:ext cx="7734300" cy="447675"/>
          </a:xfrm>
          <a:prstGeom prst="rect">
            <a:avLst/>
          </a:prstGeom>
        </p:spPr>
        <p:txBody>
          <a:bodyPr lIns="0" tIns="0" rIns="0" bIns="0" rtlCol="0" anchor="t">
            <a:spAutoFit/>
          </a:bodyPr>
          <a:lstStyle/>
          <a:p>
            <a:pPr algn="ctr">
              <a:lnSpc>
                <a:spcPts val="3749"/>
              </a:lnSpc>
            </a:pPr>
            <a:r>
              <a:rPr lang="en-US" sz="2499">
                <a:solidFill>
                  <a:srgbClr val="545454"/>
                </a:solidFill>
                <a:latin typeface="DM Sans"/>
              </a:rPr>
              <a:t>How did we evaluate our model?</a:t>
            </a:r>
          </a:p>
        </p:txBody>
      </p:sp>
      <p:grpSp>
        <p:nvGrpSpPr>
          <p:cNvPr id="27" name="Group 26">
            <a:extLst>
              <a:ext uri="{FF2B5EF4-FFF2-40B4-BE49-F238E27FC236}">
                <a16:creationId xmlns:a16="http://schemas.microsoft.com/office/drawing/2014/main" id="{01CA3407-34D1-4502-38F3-3F01E5D72D2C}"/>
              </a:ext>
            </a:extLst>
          </p:cNvPr>
          <p:cNvGrpSpPr/>
          <p:nvPr/>
        </p:nvGrpSpPr>
        <p:grpSpPr>
          <a:xfrm>
            <a:off x="-2030107" y="8927878"/>
            <a:ext cx="22348211" cy="1524414"/>
            <a:chOff x="-2186569" y="8767318"/>
            <a:chExt cx="22348211" cy="1524414"/>
          </a:xfrm>
        </p:grpSpPr>
        <p:grpSp>
          <p:nvGrpSpPr>
            <p:cNvPr id="28" name="Group 27">
              <a:extLst>
                <a:ext uri="{FF2B5EF4-FFF2-40B4-BE49-F238E27FC236}">
                  <a16:creationId xmlns:a16="http://schemas.microsoft.com/office/drawing/2014/main" id="{AB183F80-0E53-4F07-40B2-9E5D209B4E91}"/>
                </a:ext>
              </a:extLst>
            </p:cNvPr>
            <p:cNvGrpSpPr/>
            <p:nvPr/>
          </p:nvGrpSpPr>
          <p:grpSpPr>
            <a:xfrm>
              <a:off x="256743" y="8767318"/>
              <a:ext cx="17418875" cy="1519682"/>
              <a:chOff x="256743" y="8767318"/>
              <a:chExt cx="17418875" cy="1519682"/>
            </a:xfrm>
          </p:grpSpPr>
          <p:sp>
            <p:nvSpPr>
              <p:cNvPr id="31" name="Freeform 2">
                <a:extLst>
                  <a:ext uri="{FF2B5EF4-FFF2-40B4-BE49-F238E27FC236}">
                    <a16:creationId xmlns:a16="http://schemas.microsoft.com/office/drawing/2014/main" id="{48C36D9B-58FB-828D-6249-C0C7A5F430BB}"/>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2" name="Freeform 3">
                <a:extLst>
                  <a:ext uri="{FF2B5EF4-FFF2-40B4-BE49-F238E27FC236}">
                    <a16:creationId xmlns:a16="http://schemas.microsoft.com/office/drawing/2014/main" id="{C5965EDB-B14C-95F9-6D15-D21975DCCE1E}"/>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3" name="Freeform 4">
                <a:extLst>
                  <a:ext uri="{FF2B5EF4-FFF2-40B4-BE49-F238E27FC236}">
                    <a16:creationId xmlns:a16="http://schemas.microsoft.com/office/drawing/2014/main" id="{95C207EE-EC81-0047-4EA9-687EEEA7F7FB}"/>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4" name="Freeform 5">
                <a:extLst>
                  <a:ext uri="{FF2B5EF4-FFF2-40B4-BE49-F238E27FC236}">
                    <a16:creationId xmlns:a16="http://schemas.microsoft.com/office/drawing/2014/main" id="{A1839AC3-84AA-B28B-58CF-C7025424E924}"/>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5" name="Freeform 6">
                <a:extLst>
                  <a:ext uri="{FF2B5EF4-FFF2-40B4-BE49-F238E27FC236}">
                    <a16:creationId xmlns:a16="http://schemas.microsoft.com/office/drawing/2014/main" id="{7ABE1F35-5EDA-F4AC-14FE-0A14F4B5DB8F}"/>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6" name="Freeform 7">
                <a:extLst>
                  <a:ext uri="{FF2B5EF4-FFF2-40B4-BE49-F238E27FC236}">
                    <a16:creationId xmlns:a16="http://schemas.microsoft.com/office/drawing/2014/main" id="{84081836-571B-92E0-F377-CE21DAFDC563}"/>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7" name="Freeform 8">
                <a:extLst>
                  <a:ext uri="{FF2B5EF4-FFF2-40B4-BE49-F238E27FC236}">
                    <a16:creationId xmlns:a16="http://schemas.microsoft.com/office/drawing/2014/main" id="{02DCF78E-234E-F3B3-3572-46109CE133DE}"/>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pic>
            <p:nvPicPr>
              <p:cNvPr id="38" name="Picture 9">
                <a:extLst>
                  <a:ext uri="{FF2B5EF4-FFF2-40B4-BE49-F238E27FC236}">
                    <a16:creationId xmlns:a16="http://schemas.microsoft.com/office/drawing/2014/main" id="{38F00DF1-1972-1137-B990-F52923096749}"/>
                  </a:ext>
                </a:extLst>
              </p:cNvPr>
              <p:cNvPicPr>
                <a:picLocks noChangeAspect="1"/>
              </p:cNvPicPr>
              <p:nvPr/>
            </p:nvPicPr>
            <p:blipFill>
              <a:blip r:embed="rId16"/>
              <a:srcRect/>
              <a:stretch>
                <a:fillRect/>
              </a:stretch>
            </p:blipFill>
            <p:spPr>
              <a:xfrm flipH="1">
                <a:off x="10742293" y="9241923"/>
                <a:ext cx="1481015" cy="762723"/>
              </a:xfrm>
              <a:prstGeom prst="rect">
                <a:avLst/>
              </a:prstGeom>
            </p:spPr>
          </p:pic>
          <p:sp>
            <p:nvSpPr>
              <p:cNvPr id="39" name="Freeform 10">
                <a:extLst>
                  <a:ext uri="{FF2B5EF4-FFF2-40B4-BE49-F238E27FC236}">
                    <a16:creationId xmlns:a16="http://schemas.microsoft.com/office/drawing/2014/main" id="{947DF153-0A2C-F213-77EF-24FFCDE7AD1B}"/>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40" name="TextBox 18">
                <a:extLst>
                  <a:ext uri="{FF2B5EF4-FFF2-40B4-BE49-F238E27FC236}">
                    <a16:creationId xmlns:a16="http://schemas.microsoft.com/office/drawing/2014/main" id="{AC35E0CA-05E6-91EE-9959-F7921B5E8C72}"/>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1" name="TextBox 19">
                <a:extLst>
                  <a:ext uri="{FF2B5EF4-FFF2-40B4-BE49-F238E27FC236}">
                    <a16:creationId xmlns:a16="http://schemas.microsoft.com/office/drawing/2014/main" id="{D4126BD5-872D-0368-EECD-010E730C3E51}"/>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2" name="Freeform 10">
                <a:extLst>
                  <a:ext uri="{FF2B5EF4-FFF2-40B4-BE49-F238E27FC236}">
                    <a16:creationId xmlns:a16="http://schemas.microsoft.com/office/drawing/2014/main" id="{8208E8B1-50E2-415C-3073-F23A94E77A18}"/>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CA"/>
              </a:p>
            </p:txBody>
          </p:sp>
          <p:sp>
            <p:nvSpPr>
              <p:cNvPr id="43" name="TextBox 19">
                <a:extLst>
                  <a:ext uri="{FF2B5EF4-FFF2-40B4-BE49-F238E27FC236}">
                    <a16:creationId xmlns:a16="http://schemas.microsoft.com/office/drawing/2014/main" id="{13A2E36D-2162-BF50-63AC-A3785D6022F9}"/>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44" name="Freeform 10">
                <a:extLst>
                  <a:ext uri="{FF2B5EF4-FFF2-40B4-BE49-F238E27FC236}">
                    <a16:creationId xmlns:a16="http://schemas.microsoft.com/office/drawing/2014/main" id="{9E0F2B0A-6AEB-0ED6-EF99-4382C4D889BD}"/>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45" name="TextBox 19">
                <a:extLst>
                  <a:ext uri="{FF2B5EF4-FFF2-40B4-BE49-F238E27FC236}">
                    <a16:creationId xmlns:a16="http://schemas.microsoft.com/office/drawing/2014/main" id="{3623B3F4-35B5-EEF0-783B-6EA4F91633FD}"/>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6" name="Freeform 10">
                <a:extLst>
                  <a:ext uri="{FF2B5EF4-FFF2-40B4-BE49-F238E27FC236}">
                    <a16:creationId xmlns:a16="http://schemas.microsoft.com/office/drawing/2014/main" id="{8E4D6071-BC7D-7F4A-9445-0B2D6162334F}"/>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47" name="TextBox 19">
                <a:extLst>
                  <a:ext uri="{FF2B5EF4-FFF2-40B4-BE49-F238E27FC236}">
                    <a16:creationId xmlns:a16="http://schemas.microsoft.com/office/drawing/2014/main" id="{71BF0182-3D20-50AC-9311-4DEFAEBF1CFA}"/>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8" name="Freeform 10">
                <a:extLst>
                  <a:ext uri="{FF2B5EF4-FFF2-40B4-BE49-F238E27FC236}">
                    <a16:creationId xmlns:a16="http://schemas.microsoft.com/office/drawing/2014/main" id="{B15CEEB9-9BE5-F661-19E7-1F80AF7C42DD}"/>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49" name="TextBox 19">
                <a:extLst>
                  <a:ext uri="{FF2B5EF4-FFF2-40B4-BE49-F238E27FC236}">
                    <a16:creationId xmlns:a16="http://schemas.microsoft.com/office/drawing/2014/main" id="{5E8DB612-4174-7551-9E99-7E4B69FFAAE0}"/>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50" name="Freeform 10">
                <a:extLst>
                  <a:ext uri="{FF2B5EF4-FFF2-40B4-BE49-F238E27FC236}">
                    <a16:creationId xmlns:a16="http://schemas.microsoft.com/office/drawing/2014/main" id="{A87664D1-6B7E-C4D4-BA1D-B27AD5A8B6E5}"/>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CA"/>
              </a:p>
            </p:txBody>
          </p:sp>
          <p:sp>
            <p:nvSpPr>
              <p:cNvPr id="51" name="TextBox 19">
                <a:extLst>
                  <a:ext uri="{FF2B5EF4-FFF2-40B4-BE49-F238E27FC236}">
                    <a16:creationId xmlns:a16="http://schemas.microsoft.com/office/drawing/2014/main" id="{71715D22-3B86-92F8-838C-10D635A524DE}"/>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2" name="Freeform 10">
                <a:extLst>
                  <a:ext uri="{FF2B5EF4-FFF2-40B4-BE49-F238E27FC236}">
                    <a16:creationId xmlns:a16="http://schemas.microsoft.com/office/drawing/2014/main" id="{B6D8BC4E-2A65-9CCB-F271-48D02C82723C}"/>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53" name="TextBox 19">
                <a:extLst>
                  <a:ext uri="{FF2B5EF4-FFF2-40B4-BE49-F238E27FC236}">
                    <a16:creationId xmlns:a16="http://schemas.microsoft.com/office/drawing/2014/main" id="{5C25542B-0CF6-5672-ECE4-D07BABE716BA}"/>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54" name="Freeform 10">
                <a:extLst>
                  <a:ext uri="{FF2B5EF4-FFF2-40B4-BE49-F238E27FC236}">
                    <a16:creationId xmlns:a16="http://schemas.microsoft.com/office/drawing/2014/main" id="{3F98E45B-80F6-FCB9-2E54-F9E89101A13D}"/>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grpSp>
        <p:sp>
          <p:nvSpPr>
            <p:cNvPr id="29" name="Freeform 8">
              <a:extLst>
                <a:ext uri="{FF2B5EF4-FFF2-40B4-BE49-F238E27FC236}">
                  <a16:creationId xmlns:a16="http://schemas.microsoft.com/office/drawing/2014/main" id="{992ABCDB-080F-D220-75C0-E34DF6259025}"/>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0" name="Freeform 8">
              <a:extLst>
                <a:ext uri="{FF2B5EF4-FFF2-40B4-BE49-F238E27FC236}">
                  <a16:creationId xmlns:a16="http://schemas.microsoft.com/office/drawing/2014/main" id="{A188E7F7-4963-EAEB-C291-C6D900B30814}"/>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grpSp>
      <p:sp>
        <p:nvSpPr>
          <p:cNvPr id="58" name="TextBox 57">
            <a:extLst>
              <a:ext uri="{FF2B5EF4-FFF2-40B4-BE49-F238E27FC236}">
                <a16:creationId xmlns:a16="http://schemas.microsoft.com/office/drawing/2014/main" id="{8B6DC077-2F31-2339-9FBC-06B13F0AC24D}"/>
              </a:ext>
            </a:extLst>
          </p:cNvPr>
          <p:cNvSpPr txBox="1"/>
          <p:nvPr/>
        </p:nvSpPr>
        <p:spPr>
          <a:xfrm>
            <a:off x="12623087" y="6562202"/>
            <a:ext cx="4937740" cy="1568956"/>
          </a:xfrm>
          <a:prstGeom prst="rect">
            <a:avLst/>
          </a:prstGeom>
          <a:solidFill>
            <a:srgbClr val="1E6DD4"/>
          </a:solidFill>
        </p:spPr>
        <p:txBody>
          <a:bodyPr wrap="square">
            <a:spAutoFit/>
          </a:bodyPr>
          <a:lstStyle/>
          <a:p>
            <a:pPr algn="ctr">
              <a:lnSpc>
                <a:spcPts val="4000"/>
              </a:lnSpc>
            </a:pPr>
            <a:r>
              <a:rPr lang="en-US" sz="2000" b="1">
                <a:solidFill>
                  <a:schemeClr val="bg1"/>
                </a:solidFill>
                <a:latin typeface="DM Sans Bold"/>
              </a:rPr>
              <a:t>Predicted Latitude:</a:t>
            </a:r>
            <a:r>
              <a:rPr lang="en-US" sz="2000" b="1">
                <a:solidFill>
                  <a:schemeClr val="bg1"/>
                </a:solidFill>
                <a:latin typeface="DM Sans"/>
              </a:rPr>
              <a:t> </a:t>
            </a:r>
          </a:p>
          <a:p>
            <a:pPr algn="ctr">
              <a:lnSpc>
                <a:spcPts val="4000"/>
              </a:lnSpc>
            </a:pPr>
            <a:r>
              <a:rPr lang="en-US" sz="2000" b="1">
                <a:solidFill>
                  <a:schemeClr val="bg1"/>
                </a:solidFill>
                <a:latin typeface="DM Sans"/>
              </a:rPr>
              <a:t>RMSE - 0.0007663717814922817</a:t>
            </a:r>
          </a:p>
          <a:p>
            <a:pPr algn="ctr">
              <a:lnSpc>
                <a:spcPts val="4000"/>
              </a:lnSpc>
            </a:pPr>
            <a:r>
              <a:rPr lang="en-US" sz="2000" b="1">
                <a:solidFill>
                  <a:schemeClr val="bg1"/>
                </a:solidFill>
                <a:latin typeface="DM Sans"/>
              </a:rPr>
              <a:t>R2 score - 0.9999999667946561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p:bldP spid="16" grpId="0"/>
      <p:bldP spid="19" grpId="0"/>
      <p:bldP spid="20" grpId="0"/>
      <p:bldP spid="21" grpId="0"/>
      <p:bldP spid="22" grpId="0" animBg="1"/>
      <p:bldP spid="23" grpId="0"/>
      <p:bldP spid="24" grpId="0"/>
      <p:bldP spid="25" grpId="0"/>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1865" y="1613864"/>
            <a:ext cx="1871223" cy="1814953"/>
            <a:chOff x="0" y="-12700"/>
            <a:chExt cx="635000" cy="615905"/>
          </a:xfrm>
        </p:grpSpPr>
        <p:sp>
          <p:nvSpPr>
            <p:cNvPr id="3" name="Freeform 3"/>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8CD5FF"/>
            </a:solidFill>
          </p:spPr>
          <p:txBody>
            <a:bodyPr/>
            <a:lstStyle/>
            <a:p>
              <a:endParaRPr lang="en-CA"/>
            </a:p>
          </p:txBody>
        </p:sp>
        <p:sp>
          <p:nvSpPr>
            <p:cNvPr id="4" name="TextBox 4"/>
            <p:cNvSpPr txBox="1"/>
            <p:nvPr/>
          </p:nvSpPr>
          <p:spPr>
            <a:xfrm>
              <a:off x="0" y="-12700"/>
              <a:ext cx="635000" cy="594631"/>
            </a:xfrm>
            <a:prstGeom prst="rect">
              <a:avLst/>
            </a:prstGeom>
          </p:spPr>
          <p:txBody>
            <a:bodyPr lIns="50800" tIns="50800" rIns="50800" bIns="50800" rtlCol="0" anchor="ctr"/>
            <a:lstStyle/>
            <a:p>
              <a:pPr algn="ctr">
                <a:lnSpc>
                  <a:spcPts val="3080"/>
                </a:lnSpc>
              </a:pPr>
              <a:r>
                <a:rPr lang="en-US" sz="2200" spc="66">
                  <a:solidFill>
                    <a:srgbClr val="FFFFFF"/>
                  </a:solidFill>
                  <a:latin typeface="Aileron Ultra-Bold"/>
                </a:rPr>
                <a:t>Late Reporting</a:t>
              </a:r>
            </a:p>
          </p:txBody>
        </p:sp>
      </p:grpSp>
      <p:grpSp>
        <p:nvGrpSpPr>
          <p:cNvPr id="5" name="Group 5"/>
          <p:cNvGrpSpPr/>
          <p:nvPr/>
        </p:nvGrpSpPr>
        <p:grpSpPr>
          <a:xfrm>
            <a:off x="359173" y="6862202"/>
            <a:ext cx="1871223" cy="1843021"/>
            <a:chOff x="0" y="-22225"/>
            <a:chExt cx="635000" cy="625430"/>
          </a:xfrm>
        </p:grpSpPr>
        <p:sp>
          <p:nvSpPr>
            <p:cNvPr id="6" name="Freeform 6"/>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69A8FA"/>
            </a:solidFill>
          </p:spPr>
          <p:txBody>
            <a:bodyPr/>
            <a:lstStyle/>
            <a:p>
              <a:endParaRPr lang="en-CA"/>
            </a:p>
          </p:txBody>
        </p:sp>
        <p:sp>
          <p:nvSpPr>
            <p:cNvPr id="7" name="TextBox 7"/>
            <p:cNvSpPr txBox="1"/>
            <p:nvPr/>
          </p:nvSpPr>
          <p:spPr>
            <a:xfrm>
              <a:off x="0" y="-22225"/>
              <a:ext cx="635000" cy="604157"/>
            </a:xfrm>
            <a:prstGeom prst="rect">
              <a:avLst/>
            </a:prstGeom>
          </p:spPr>
          <p:txBody>
            <a:bodyPr lIns="50800" tIns="50800" rIns="50800" bIns="50800" rtlCol="0" anchor="ctr"/>
            <a:lstStyle/>
            <a:p>
              <a:pPr algn="ctr">
                <a:lnSpc>
                  <a:spcPts val="2800"/>
                </a:lnSpc>
              </a:pPr>
              <a:r>
                <a:rPr lang="en-US" sz="2000" spc="60">
                  <a:solidFill>
                    <a:srgbClr val="FFFFFF"/>
                  </a:solidFill>
                  <a:latin typeface="Aileron Ultra-Bold"/>
                </a:rPr>
                <a:t>Multiple incidents &amp; Resource Allocation</a:t>
              </a:r>
            </a:p>
          </p:txBody>
        </p:sp>
      </p:grpSp>
      <p:sp>
        <p:nvSpPr>
          <p:cNvPr id="8" name="Freeform 8"/>
          <p:cNvSpPr/>
          <p:nvPr/>
        </p:nvSpPr>
        <p:spPr>
          <a:xfrm rot="-1766427">
            <a:off x="7568274" y="-3140472"/>
            <a:ext cx="13347232" cy="10847660"/>
          </a:xfrm>
          <a:custGeom>
            <a:avLst/>
            <a:gdLst/>
            <a:ahLst/>
            <a:cxnLst/>
            <a:rect l="l" t="t" r="r" b="b"/>
            <a:pathLst>
              <a:path w="13347232" h="10847660">
                <a:moveTo>
                  <a:pt x="0" y="0"/>
                </a:moveTo>
                <a:lnTo>
                  <a:pt x="13347232" y="0"/>
                </a:lnTo>
                <a:lnTo>
                  <a:pt x="13347232" y="10847660"/>
                </a:lnTo>
                <a:lnTo>
                  <a:pt x="0" y="1084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2" name="Group 12"/>
          <p:cNvGrpSpPr/>
          <p:nvPr/>
        </p:nvGrpSpPr>
        <p:grpSpPr>
          <a:xfrm>
            <a:off x="357308" y="4337395"/>
            <a:ext cx="1871223" cy="1843021"/>
            <a:chOff x="0" y="-22225"/>
            <a:chExt cx="635000" cy="625430"/>
          </a:xfrm>
        </p:grpSpPr>
        <p:sp>
          <p:nvSpPr>
            <p:cNvPr id="13" name="Freeform 13"/>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73C3FF"/>
            </a:solidFill>
          </p:spPr>
          <p:txBody>
            <a:bodyPr/>
            <a:lstStyle/>
            <a:p>
              <a:endParaRPr lang="en-CA"/>
            </a:p>
          </p:txBody>
        </p:sp>
        <p:sp>
          <p:nvSpPr>
            <p:cNvPr id="14" name="TextBox 14"/>
            <p:cNvSpPr txBox="1"/>
            <p:nvPr/>
          </p:nvSpPr>
          <p:spPr>
            <a:xfrm>
              <a:off x="0" y="-22225"/>
              <a:ext cx="633196" cy="625430"/>
            </a:xfrm>
            <a:prstGeom prst="rect">
              <a:avLst/>
            </a:prstGeom>
          </p:spPr>
          <p:txBody>
            <a:bodyPr lIns="50800" tIns="50800" rIns="50800" bIns="50800" rtlCol="0" anchor="ctr"/>
            <a:lstStyle/>
            <a:p>
              <a:pPr algn="ctr">
                <a:lnSpc>
                  <a:spcPts val="2800"/>
                </a:lnSpc>
              </a:pPr>
              <a:r>
                <a:rPr lang="en-US" sz="2000" spc="60">
                  <a:solidFill>
                    <a:srgbClr val="FFFFFF"/>
                  </a:solidFill>
                  <a:latin typeface="Aileron Ultra-Bold"/>
                </a:rPr>
                <a:t>Dynamic Police Car Movements</a:t>
              </a:r>
            </a:p>
          </p:txBody>
        </p:sp>
      </p:grpSp>
      <p:grpSp>
        <p:nvGrpSpPr>
          <p:cNvPr id="15" name="Group 15"/>
          <p:cNvGrpSpPr/>
          <p:nvPr/>
        </p:nvGrpSpPr>
        <p:grpSpPr>
          <a:xfrm>
            <a:off x="9375709" y="1720615"/>
            <a:ext cx="1871223" cy="1814953"/>
            <a:chOff x="0" y="-12700"/>
            <a:chExt cx="635000" cy="615905"/>
          </a:xfrm>
        </p:grpSpPr>
        <p:sp>
          <p:nvSpPr>
            <p:cNvPr id="16" name="Freeform 16"/>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3787EF"/>
            </a:solidFill>
          </p:spPr>
          <p:txBody>
            <a:bodyPr/>
            <a:lstStyle/>
            <a:p>
              <a:endParaRPr lang="en-CA"/>
            </a:p>
          </p:txBody>
        </p:sp>
        <p:sp>
          <p:nvSpPr>
            <p:cNvPr id="17" name="TextBox 17"/>
            <p:cNvSpPr txBox="1"/>
            <p:nvPr/>
          </p:nvSpPr>
          <p:spPr>
            <a:xfrm>
              <a:off x="0" y="-12700"/>
              <a:ext cx="634764" cy="615905"/>
            </a:xfrm>
            <a:prstGeom prst="rect">
              <a:avLst/>
            </a:prstGeom>
          </p:spPr>
          <p:txBody>
            <a:bodyPr lIns="50800" tIns="50800" rIns="50800" bIns="50800" rtlCol="0" anchor="ctr"/>
            <a:lstStyle/>
            <a:p>
              <a:pPr algn="ctr">
                <a:lnSpc>
                  <a:spcPts val="2380"/>
                </a:lnSpc>
              </a:pPr>
              <a:r>
                <a:rPr lang="en-US" sz="1700" spc="51">
                  <a:solidFill>
                    <a:srgbClr val="FFFFFF"/>
                  </a:solidFill>
                  <a:latin typeface="Aileron Ultra-Bold"/>
                </a:rPr>
                <a:t>Budget restraints &amp; resource prioritization</a:t>
              </a:r>
            </a:p>
          </p:txBody>
        </p:sp>
      </p:grpSp>
      <p:sp>
        <p:nvSpPr>
          <p:cNvPr id="18" name="TextBox 18"/>
          <p:cNvSpPr txBox="1"/>
          <p:nvPr/>
        </p:nvSpPr>
        <p:spPr>
          <a:xfrm>
            <a:off x="2723410" y="2321046"/>
            <a:ext cx="5607600" cy="633058"/>
          </a:xfrm>
          <a:prstGeom prst="rect">
            <a:avLst/>
          </a:prstGeom>
        </p:spPr>
        <p:txBody>
          <a:bodyPr wrap="square" lIns="0" tIns="0" rIns="0" bIns="0" rtlCol="0" anchor="t">
            <a:spAutoFit/>
          </a:bodyPr>
          <a:lstStyle/>
          <a:p>
            <a:pPr algn="ctr">
              <a:lnSpc>
                <a:spcPts val="2519"/>
              </a:lnSpc>
            </a:pPr>
            <a:r>
              <a:rPr lang="en-US" sz="2000" spc="53">
                <a:solidFill>
                  <a:srgbClr val="191919"/>
                </a:solidFill>
                <a:latin typeface="DM Sans"/>
              </a:rPr>
              <a:t>Police cars are unable to record when they have responded due to high stress situations</a:t>
            </a:r>
            <a:endParaRPr lang="en-US" sz="2000"/>
          </a:p>
        </p:txBody>
      </p:sp>
      <p:sp>
        <p:nvSpPr>
          <p:cNvPr id="19" name="TextBox 19"/>
          <p:cNvSpPr txBox="1"/>
          <p:nvPr/>
        </p:nvSpPr>
        <p:spPr>
          <a:xfrm>
            <a:off x="2658815" y="7390438"/>
            <a:ext cx="5473518" cy="1418530"/>
          </a:xfrm>
          <a:prstGeom prst="rect">
            <a:avLst/>
          </a:prstGeom>
        </p:spPr>
        <p:txBody>
          <a:bodyPr wrap="square" lIns="0" tIns="0" rIns="0" bIns="0" rtlCol="0" anchor="t">
            <a:spAutoFit/>
          </a:bodyPr>
          <a:lstStyle/>
          <a:p>
            <a:pPr algn="ctr">
              <a:lnSpc>
                <a:spcPts val="2825"/>
              </a:lnSpc>
            </a:pPr>
            <a:r>
              <a:rPr lang="en-US" sz="2000" spc="60">
                <a:solidFill>
                  <a:srgbClr val="191919"/>
                </a:solidFill>
                <a:latin typeface="DM Sans"/>
              </a:rPr>
              <a:t>Shootings Incidences are not the only call priority response units take in account. Our team would love to expand with a larger dataset.</a:t>
            </a:r>
            <a:endParaRPr lang="en-US"/>
          </a:p>
        </p:txBody>
      </p:sp>
      <p:sp>
        <p:nvSpPr>
          <p:cNvPr id="21" name="TextBox 21"/>
          <p:cNvSpPr txBox="1"/>
          <p:nvPr/>
        </p:nvSpPr>
        <p:spPr>
          <a:xfrm>
            <a:off x="2728676" y="4782236"/>
            <a:ext cx="5519042" cy="1179810"/>
          </a:xfrm>
          <a:prstGeom prst="rect">
            <a:avLst/>
          </a:prstGeom>
        </p:spPr>
        <p:txBody>
          <a:bodyPr wrap="square" lIns="0" tIns="0" rIns="0" bIns="0" rtlCol="0" anchor="t">
            <a:spAutoFit/>
          </a:bodyPr>
          <a:lstStyle/>
          <a:p>
            <a:pPr algn="ctr">
              <a:lnSpc>
                <a:spcPts val="2310"/>
              </a:lnSpc>
            </a:pPr>
            <a:r>
              <a:rPr lang="en-US" sz="2000" spc="49">
                <a:solidFill>
                  <a:srgbClr val="191919"/>
                </a:solidFill>
                <a:latin typeface="DM Sans"/>
              </a:rPr>
              <a:t>Although our model assumes police cars are static an ideal model with the right resources could predict ideal patrol schedules across time intervals.</a:t>
            </a:r>
          </a:p>
        </p:txBody>
      </p:sp>
      <p:sp>
        <p:nvSpPr>
          <p:cNvPr id="22" name="TextBox 22"/>
          <p:cNvSpPr txBox="1"/>
          <p:nvPr/>
        </p:nvSpPr>
        <p:spPr>
          <a:xfrm>
            <a:off x="11537207" y="2163759"/>
            <a:ext cx="5529865" cy="947632"/>
          </a:xfrm>
          <a:prstGeom prst="rect">
            <a:avLst/>
          </a:prstGeom>
        </p:spPr>
        <p:txBody>
          <a:bodyPr wrap="square" lIns="0" tIns="0" rIns="0" bIns="0" rtlCol="0" anchor="t">
            <a:spAutoFit/>
          </a:bodyPr>
          <a:lstStyle/>
          <a:p>
            <a:pPr marL="0" lvl="0" indent="0" algn="ctr">
              <a:lnSpc>
                <a:spcPts val="2520"/>
              </a:lnSpc>
            </a:pPr>
            <a:r>
              <a:rPr lang="en-US" sz="2000" spc="53">
                <a:solidFill>
                  <a:srgbClr val="191919"/>
                </a:solidFill>
                <a:latin typeface="DM Sans"/>
              </a:rPr>
              <a:t>The solution must be adaptable in recommending patrol coverage levels considering financial constraints</a:t>
            </a:r>
          </a:p>
        </p:txBody>
      </p:sp>
      <p:grpSp>
        <p:nvGrpSpPr>
          <p:cNvPr id="23" name="Group 23"/>
          <p:cNvGrpSpPr/>
          <p:nvPr/>
        </p:nvGrpSpPr>
        <p:grpSpPr>
          <a:xfrm>
            <a:off x="3550138" y="449297"/>
            <a:ext cx="11187724" cy="1276053"/>
            <a:chOff x="0" y="0"/>
            <a:chExt cx="14916965" cy="1701404"/>
          </a:xfrm>
        </p:grpSpPr>
        <p:sp>
          <p:nvSpPr>
            <p:cNvPr id="24" name="TextBox 24"/>
            <p:cNvSpPr txBox="1"/>
            <p:nvPr/>
          </p:nvSpPr>
          <p:spPr>
            <a:xfrm>
              <a:off x="0" y="1122707"/>
              <a:ext cx="14916965" cy="578697"/>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a:rPr>
                <a:t>What are the limitations affecting this model?</a:t>
              </a:r>
            </a:p>
          </p:txBody>
        </p:sp>
        <p:sp>
          <p:nvSpPr>
            <p:cNvPr id="25" name="TextBox 25"/>
            <p:cNvSpPr txBox="1"/>
            <p:nvPr/>
          </p:nvSpPr>
          <p:spPr>
            <a:xfrm>
              <a:off x="0" y="-57150"/>
              <a:ext cx="14916965" cy="1092455"/>
            </a:xfrm>
            <a:prstGeom prst="rect">
              <a:avLst/>
            </a:prstGeom>
          </p:spPr>
          <p:txBody>
            <a:bodyPr lIns="0" tIns="0" rIns="0" bIns="0" rtlCol="0" anchor="t">
              <a:spAutoFit/>
            </a:bodyPr>
            <a:lstStyle/>
            <a:p>
              <a:pPr marL="0" lvl="0" indent="0" algn="ctr">
                <a:lnSpc>
                  <a:spcPts val="6680"/>
                </a:lnSpc>
              </a:pPr>
              <a:r>
                <a:rPr lang="en-US" sz="5099" spc="152">
                  <a:solidFill>
                    <a:srgbClr val="191919"/>
                  </a:solidFill>
                  <a:latin typeface="Aileron Ultra-Bold"/>
                </a:rPr>
                <a:t>MODEL LIMITATIONS</a:t>
              </a:r>
            </a:p>
          </p:txBody>
        </p:sp>
      </p:grpSp>
      <p:grpSp>
        <p:nvGrpSpPr>
          <p:cNvPr id="26" name="Group 26"/>
          <p:cNvGrpSpPr/>
          <p:nvPr/>
        </p:nvGrpSpPr>
        <p:grpSpPr>
          <a:xfrm>
            <a:off x="9370053" y="6855993"/>
            <a:ext cx="1880865" cy="1814953"/>
            <a:chOff x="0" y="-12700"/>
            <a:chExt cx="638272" cy="615905"/>
          </a:xfrm>
        </p:grpSpPr>
        <p:sp>
          <p:nvSpPr>
            <p:cNvPr id="27" name="Freeform 27"/>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0052BD"/>
            </a:solidFill>
          </p:spPr>
          <p:txBody>
            <a:bodyPr/>
            <a:lstStyle/>
            <a:p>
              <a:endParaRPr lang="en-CA"/>
            </a:p>
          </p:txBody>
        </p:sp>
        <p:sp>
          <p:nvSpPr>
            <p:cNvPr id="28" name="TextBox 28"/>
            <p:cNvSpPr txBox="1"/>
            <p:nvPr/>
          </p:nvSpPr>
          <p:spPr>
            <a:xfrm>
              <a:off x="0" y="-12700"/>
              <a:ext cx="638272" cy="611550"/>
            </a:xfrm>
            <a:prstGeom prst="rect">
              <a:avLst/>
            </a:prstGeom>
          </p:spPr>
          <p:txBody>
            <a:bodyPr lIns="50800" tIns="50800" rIns="50800" bIns="50800" rtlCol="0" anchor="ctr"/>
            <a:lstStyle/>
            <a:p>
              <a:pPr algn="ctr">
                <a:lnSpc>
                  <a:spcPts val="3079"/>
                </a:lnSpc>
              </a:pPr>
              <a:r>
                <a:rPr lang="en-US" sz="2150" spc="65">
                  <a:solidFill>
                    <a:srgbClr val="FFFFFF"/>
                  </a:solidFill>
                  <a:latin typeface="Aileron Ultra-Bold"/>
                </a:rPr>
                <a:t>Server = Dynamic</a:t>
              </a:r>
            </a:p>
          </p:txBody>
        </p:sp>
      </p:grpSp>
      <p:grpSp>
        <p:nvGrpSpPr>
          <p:cNvPr id="29" name="Group 29"/>
          <p:cNvGrpSpPr/>
          <p:nvPr/>
        </p:nvGrpSpPr>
        <p:grpSpPr>
          <a:xfrm>
            <a:off x="9328316" y="4224859"/>
            <a:ext cx="1871223" cy="1843021"/>
            <a:chOff x="0" y="-12700"/>
            <a:chExt cx="635000" cy="625430"/>
          </a:xfrm>
        </p:grpSpPr>
        <p:sp>
          <p:nvSpPr>
            <p:cNvPr id="30" name="Freeform 30"/>
            <p:cNvSpPr/>
            <p:nvPr/>
          </p:nvSpPr>
          <p:spPr>
            <a:xfrm>
              <a:off x="0" y="8574"/>
              <a:ext cx="635000" cy="594631"/>
            </a:xfrm>
            <a:custGeom>
              <a:avLst/>
              <a:gdLst/>
              <a:ahLst/>
              <a:cxnLst/>
              <a:rect l="l" t="t" r="r" b="b"/>
              <a:pathLst>
                <a:path w="635000" h="594631">
                  <a:moveTo>
                    <a:pt x="158750" y="16826"/>
                  </a:moveTo>
                  <a:lnTo>
                    <a:pt x="158750" y="16826"/>
                  </a:lnTo>
                  <a:cubicBezTo>
                    <a:pt x="263915" y="0"/>
                    <a:pt x="371085" y="0"/>
                    <a:pt x="476250" y="16826"/>
                  </a:cubicBezTo>
                  <a:lnTo>
                    <a:pt x="476250" y="16826"/>
                  </a:lnTo>
                  <a:cubicBezTo>
                    <a:pt x="567714" y="31460"/>
                    <a:pt x="635000" y="110368"/>
                    <a:pt x="635000" y="202995"/>
                  </a:cubicBezTo>
                  <a:lnTo>
                    <a:pt x="635000" y="391635"/>
                  </a:lnTo>
                  <a:cubicBezTo>
                    <a:pt x="635000" y="484263"/>
                    <a:pt x="567714" y="563170"/>
                    <a:pt x="476250" y="577805"/>
                  </a:cubicBezTo>
                  <a:lnTo>
                    <a:pt x="476250" y="577805"/>
                  </a:lnTo>
                  <a:cubicBezTo>
                    <a:pt x="371085" y="594631"/>
                    <a:pt x="263915" y="594631"/>
                    <a:pt x="158750" y="577805"/>
                  </a:cubicBezTo>
                  <a:lnTo>
                    <a:pt x="158750" y="577805"/>
                  </a:lnTo>
                  <a:cubicBezTo>
                    <a:pt x="67286" y="563170"/>
                    <a:pt x="0" y="484263"/>
                    <a:pt x="0" y="391635"/>
                  </a:cubicBezTo>
                  <a:lnTo>
                    <a:pt x="0" y="202995"/>
                  </a:lnTo>
                  <a:cubicBezTo>
                    <a:pt x="0" y="110368"/>
                    <a:pt x="67286" y="31460"/>
                    <a:pt x="158750" y="16826"/>
                  </a:cubicBezTo>
                  <a:close/>
                </a:path>
              </a:pathLst>
            </a:custGeom>
            <a:solidFill>
              <a:srgbClr val="1E6DD4"/>
            </a:solidFill>
          </p:spPr>
          <p:txBody>
            <a:bodyPr/>
            <a:lstStyle/>
            <a:p>
              <a:endParaRPr lang="en-CA"/>
            </a:p>
          </p:txBody>
        </p:sp>
        <p:sp>
          <p:nvSpPr>
            <p:cNvPr id="31" name="TextBox 31"/>
            <p:cNvSpPr txBox="1"/>
            <p:nvPr/>
          </p:nvSpPr>
          <p:spPr>
            <a:xfrm>
              <a:off x="0" y="-12700"/>
              <a:ext cx="635000" cy="625430"/>
            </a:xfrm>
            <a:prstGeom prst="rect">
              <a:avLst/>
            </a:prstGeom>
          </p:spPr>
          <p:txBody>
            <a:bodyPr lIns="50800" tIns="50800" rIns="50800" bIns="50800" rtlCol="0" anchor="ctr"/>
            <a:lstStyle/>
            <a:p>
              <a:pPr algn="ctr">
                <a:lnSpc>
                  <a:spcPts val="3079"/>
                </a:lnSpc>
              </a:pPr>
              <a:r>
                <a:rPr lang="en-US" sz="2199" spc="65">
                  <a:solidFill>
                    <a:srgbClr val="FFFFFF"/>
                  </a:solidFill>
                  <a:latin typeface="Aileron Ultra-Bold"/>
                </a:rPr>
                <a:t>Speed </a:t>
              </a:r>
            </a:p>
            <a:p>
              <a:pPr algn="ctr">
                <a:lnSpc>
                  <a:spcPts val="3079"/>
                </a:lnSpc>
              </a:pPr>
              <a:r>
                <a:rPr lang="en-US" sz="2199" spc="65">
                  <a:solidFill>
                    <a:srgbClr val="FFFFFF"/>
                  </a:solidFill>
                  <a:latin typeface="Aileron Ultra-Bold"/>
                </a:rPr>
                <a:t>of the car</a:t>
              </a:r>
            </a:p>
          </p:txBody>
        </p:sp>
      </p:grpSp>
      <p:sp>
        <p:nvSpPr>
          <p:cNvPr id="32" name="TextBox 32"/>
          <p:cNvSpPr txBox="1"/>
          <p:nvPr/>
        </p:nvSpPr>
        <p:spPr>
          <a:xfrm>
            <a:off x="11910590" y="7461932"/>
            <a:ext cx="5408373" cy="1275542"/>
          </a:xfrm>
          <a:prstGeom prst="rect">
            <a:avLst/>
          </a:prstGeom>
        </p:spPr>
        <p:txBody>
          <a:bodyPr wrap="square" lIns="0" tIns="0" rIns="0" bIns="0" rtlCol="0" anchor="t">
            <a:spAutoFit/>
          </a:bodyPr>
          <a:lstStyle/>
          <a:p>
            <a:pPr algn="ctr">
              <a:lnSpc>
                <a:spcPts val="2520"/>
              </a:lnSpc>
            </a:pPr>
            <a:r>
              <a:rPr lang="en-US" sz="2000" spc="53">
                <a:solidFill>
                  <a:srgbClr val="191919"/>
                </a:solidFill>
                <a:latin typeface="DM Sans"/>
              </a:rPr>
              <a:t>All the dynamic elements of a full schedule &amp; updating danger variable would be possible if the team had access to a back-end server such as Flask.</a:t>
            </a:r>
          </a:p>
        </p:txBody>
      </p:sp>
      <p:sp>
        <p:nvSpPr>
          <p:cNvPr id="33" name="TextBox 33"/>
          <p:cNvSpPr txBox="1"/>
          <p:nvPr/>
        </p:nvSpPr>
        <p:spPr>
          <a:xfrm>
            <a:off x="11643315" y="4756588"/>
            <a:ext cx="5505814" cy="1231106"/>
          </a:xfrm>
          <a:prstGeom prst="rect">
            <a:avLst/>
          </a:prstGeom>
        </p:spPr>
        <p:txBody>
          <a:bodyPr wrap="square" lIns="0" tIns="0" rIns="0" bIns="0" rtlCol="0" anchor="t">
            <a:spAutoFit/>
          </a:bodyPr>
          <a:lstStyle/>
          <a:p>
            <a:pPr marL="0" lvl="0" indent="0" algn="ctr">
              <a:lnSpc>
                <a:spcPts val="2405"/>
              </a:lnSpc>
            </a:pPr>
            <a:r>
              <a:rPr lang="en-US" sz="2000" spc="51">
                <a:solidFill>
                  <a:srgbClr val="191919"/>
                </a:solidFill>
                <a:latin typeface="DM Sans"/>
              </a:rPr>
              <a:t>We assumed a speed of 70 km/h per police car. This number not being dynamic, tied to weather, traffic time, or season impacts the realism of our model.</a:t>
            </a:r>
          </a:p>
        </p:txBody>
      </p:sp>
      <p:grpSp>
        <p:nvGrpSpPr>
          <p:cNvPr id="34" name="Group 33">
            <a:extLst>
              <a:ext uri="{FF2B5EF4-FFF2-40B4-BE49-F238E27FC236}">
                <a16:creationId xmlns:a16="http://schemas.microsoft.com/office/drawing/2014/main" id="{E132FCAA-1F20-FF5E-A6EA-EC828B3F9FDD}"/>
              </a:ext>
            </a:extLst>
          </p:cNvPr>
          <p:cNvGrpSpPr/>
          <p:nvPr/>
        </p:nvGrpSpPr>
        <p:grpSpPr>
          <a:xfrm>
            <a:off x="-3542505" y="8817579"/>
            <a:ext cx="22348211" cy="1524414"/>
            <a:chOff x="-2186569" y="8767318"/>
            <a:chExt cx="22348211" cy="1524414"/>
          </a:xfrm>
        </p:grpSpPr>
        <p:grpSp>
          <p:nvGrpSpPr>
            <p:cNvPr id="35" name="Group 34">
              <a:extLst>
                <a:ext uri="{FF2B5EF4-FFF2-40B4-BE49-F238E27FC236}">
                  <a16:creationId xmlns:a16="http://schemas.microsoft.com/office/drawing/2014/main" id="{F568158C-F024-FC30-5108-86E84EA84118}"/>
                </a:ext>
              </a:extLst>
            </p:cNvPr>
            <p:cNvGrpSpPr/>
            <p:nvPr/>
          </p:nvGrpSpPr>
          <p:grpSpPr>
            <a:xfrm>
              <a:off x="256743" y="8767318"/>
              <a:ext cx="17418875" cy="1519682"/>
              <a:chOff x="256743" y="8767318"/>
              <a:chExt cx="17418875" cy="1519682"/>
            </a:xfrm>
          </p:grpSpPr>
          <p:sp>
            <p:nvSpPr>
              <p:cNvPr id="38" name="Freeform 2">
                <a:extLst>
                  <a:ext uri="{FF2B5EF4-FFF2-40B4-BE49-F238E27FC236}">
                    <a16:creationId xmlns:a16="http://schemas.microsoft.com/office/drawing/2014/main" id="{DCF28679-D2E2-4181-5E0D-845BDE6E6355}"/>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39" name="Freeform 3">
                <a:extLst>
                  <a:ext uri="{FF2B5EF4-FFF2-40B4-BE49-F238E27FC236}">
                    <a16:creationId xmlns:a16="http://schemas.microsoft.com/office/drawing/2014/main" id="{BF04E6C5-31C0-8FCC-D755-B5DAE2F3E3F3}"/>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0" name="Freeform 4">
                <a:extLst>
                  <a:ext uri="{FF2B5EF4-FFF2-40B4-BE49-F238E27FC236}">
                    <a16:creationId xmlns:a16="http://schemas.microsoft.com/office/drawing/2014/main" id="{790757E9-596E-6328-05C1-4978B8EE2AE0}"/>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1" name="Freeform 5">
                <a:extLst>
                  <a:ext uri="{FF2B5EF4-FFF2-40B4-BE49-F238E27FC236}">
                    <a16:creationId xmlns:a16="http://schemas.microsoft.com/office/drawing/2014/main" id="{03DF0287-1F6D-A856-291D-0D70DD2AFB35}"/>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2" name="Freeform 6">
                <a:extLst>
                  <a:ext uri="{FF2B5EF4-FFF2-40B4-BE49-F238E27FC236}">
                    <a16:creationId xmlns:a16="http://schemas.microsoft.com/office/drawing/2014/main" id="{90C127F7-3330-296B-EB41-A0748871A5D8}"/>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3" name="Freeform 7">
                <a:extLst>
                  <a:ext uri="{FF2B5EF4-FFF2-40B4-BE49-F238E27FC236}">
                    <a16:creationId xmlns:a16="http://schemas.microsoft.com/office/drawing/2014/main" id="{4528A1F0-A2D8-FF3F-FDC3-C3C86EFE141D}"/>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4" name="Freeform 8">
                <a:extLst>
                  <a:ext uri="{FF2B5EF4-FFF2-40B4-BE49-F238E27FC236}">
                    <a16:creationId xmlns:a16="http://schemas.microsoft.com/office/drawing/2014/main" id="{D227D8C4-750E-AD4C-0FA9-D4A147001E50}"/>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pic>
            <p:nvPicPr>
              <p:cNvPr id="45" name="Picture 9">
                <a:extLst>
                  <a:ext uri="{FF2B5EF4-FFF2-40B4-BE49-F238E27FC236}">
                    <a16:creationId xmlns:a16="http://schemas.microsoft.com/office/drawing/2014/main" id="{C117C870-89BB-91FB-DF58-1D7F676E553F}"/>
                  </a:ext>
                </a:extLst>
              </p:cNvPr>
              <p:cNvPicPr>
                <a:picLocks noChangeAspect="1"/>
              </p:cNvPicPr>
              <p:nvPr/>
            </p:nvPicPr>
            <p:blipFill>
              <a:blip r:embed="rId7"/>
              <a:srcRect/>
              <a:stretch>
                <a:fillRect/>
              </a:stretch>
            </p:blipFill>
            <p:spPr>
              <a:xfrm flipH="1">
                <a:off x="12571008" y="9219354"/>
                <a:ext cx="1481015" cy="762723"/>
              </a:xfrm>
              <a:prstGeom prst="rect">
                <a:avLst/>
              </a:prstGeom>
            </p:spPr>
          </p:pic>
          <p:sp>
            <p:nvSpPr>
              <p:cNvPr id="46" name="Freeform 10">
                <a:extLst>
                  <a:ext uri="{FF2B5EF4-FFF2-40B4-BE49-F238E27FC236}">
                    <a16:creationId xmlns:a16="http://schemas.microsoft.com/office/drawing/2014/main" id="{35B657FD-2989-48EA-A693-830BF466A524}"/>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47" name="TextBox 18">
                <a:extLst>
                  <a:ext uri="{FF2B5EF4-FFF2-40B4-BE49-F238E27FC236}">
                    <a16:creationId xmlns:a16="http://schemas.microsoft.com/office/drawing/2014/main" id="{B342C71E-02BC-FAFE-4957-0F1047D4600C}"/>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8" name="TextBox 19">
                <a:extLst>
                  <a:ext uri="{FF2B5EF4-FFF2-40B4-BE49-F238E27FC236}">
                    <a16:creationId xmlns:a16="http://schemas.microsoft.com/office/drawing/2014/main" id="{9750F67E-EBB8-DDF6-0D80-80BA2E35660B}"/>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9" name="Freeform 10">
                <a:extLst>
                  <a:ext uri="{FF2B5EF4-FFF2-40B4-BE49-F238E27FC236}">
                    <a16:creationId xmlns:a16="http://schemas.microsoft.com/office/drawing/2014/main" id="{08021937-0A23-1949-5A80-907890D2C945}"/>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50" name="TextBox 19">
                <a:extLst>
                  <a:ext uri="{FF2B5EF4-FFF2-40B4-BE49-F238E27FC236}">
                    <a16:creationId xmlns:a16="http://schemas.microsoft.com/office/drawing/2014/main" id="{D523A421-9B99-C39A-BE21-1EC33995E87F}"/>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51" name="Freeform 10">
                <a:extLst>
                  <a:ext uri="{FF2B5EF4-FFF2-40B4-BE49-F238E27FC236}">
                    <a16:creationId xmlns:a16="http://schemas.microsoft.com/office/drawing/2014/main" id="{76C5B6F4-9F1C-0C83-D453-DA7ABAAF2440}"/>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52" name="TextBox 19">
                <a:extLst>
                  <a:ext uri="{FF2B5EF4-FFF2-40B4-BE49-F238E27FC236}">
                    <a16:creationId xmlns:a16="http://schemas.microsoft.com/office/drawing/2014/main" id="{E97CF457-66B4-6BEF-D5F8-B1A0AE093FC9}"/>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53" name="Freeform 10">
                <a:extLst>
                  <a:ext uri="{FF2B5EF4-FFF2-40B4-BE49-F238E27FC236}">
                    <a16:creationId xmlns:a16="http://schemas.microsoft.com/office/drawing/2014/main" id="{ACAA8D73-8A60-66CA-8CC7-B3C970E41A0A}"/>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54" name="TextBox 19">
                <a:extLst>
                  <a:ext uri="{FF2B5EF4-FFF2-40B4-BE49-F238E27FC236}">
                    <a16:creationId xmlns:a16="http://schemas.microsoft.com/office/drawing/2014/main" id="{64F0EF4F-050D-582F-5C75-D0AB6C95B6D3}"/>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55" name="Freeform 10">
                <a:extLst>
                  <a:ext uri="{FF2B5EF4-FFF2-40B4-BE49-F238E27FC236}">
                    <a16:creationId xmlns:a16="http://schemas.microsoft.com/office/drawing/2014/main" id="{A238C4A1-3F0E-08B8-EEB7-ED4B2B96D4DF}"/>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56" name="TextBox 19">
                <a:extLst>
                  <a:ext uri="{FF2B5EF4-FFF2-40B4-BE49-F238E27FC236}">
                    <a16:creationId xmlns:a16="http://schemas.microsoft.com/office/drawing/2014/main" id="{EEE5FED1-EE34-3F9E-F55B-A135C0AD683A}"/>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57" name="Freeform 10">
                <a:extLst>
                  <a:ext uri="{FF2B5EF4-FFF2-40B4-BE49-F238E27FC236}">
                    <a16:creationId xmlns:a16="http://schemas.microsoft.com/office/drawing/2014/main" id="{14B0343F-C9E6-11EB-D9B4-EC061BBA7C2E}"/>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58" name="TextBox 19">
                <a:extLst>
                  <a:ext uri="{FF2B5EF4-FFF2-40B4-BE49-F238E27FC236}">
                    <a16:creationId xmlns:a16="http://schemas.microsoft.com/office/drawing/2014/main" id="{99E21E6F-8B4E-71B5-A5EC-31C5973278B3}"/>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9" name="Freeform 10">
                <a:extLst>
                  <a:ext uri="{FF2B5EF4-FFF2-40B4-BE49-F238E27FC236}">
                    <a16:creationId xmlns:a16="http://schemas.microsoft.com/office/drawing/2014/main" id="{3BFF628B-9B74-42AA-34D2-6F952E6AE738}"/>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60" name="TextBox 19">
                <a:extLst>
                  <a:ext uri="{FF2B5EF4-FFF2-40B4-BE49-F238E27FC236}">
                    <a16:creationId xmlns:a16="http://schemas.microsoft.com/office/drawing/2014/main" id="{BF1F2B65-F68F-68FE-CC0B-3470AA2F2EDD}"/>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61" name="Freeform 10">
                <a:extLst>
                  <a:ext uri="{FF2B5EF4-FFF2-40B4-BE49-F238E27FC236}">
                    <a16:creationId xmlns:a16="http://schemas.microsoft.com/office/drawing/2014/main" id="{3C0C631E-3366-C618-DB04-E5460B27EC9E}"/>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sp>
          <p:nvSpPr>
            <p:cNvPr id="36" name="Freeform 8">
              <a:extLst>
                <a:ext uri="{FF2B5EF4-FFF2-40B4-BE49-F238E27FC236}">
                  <a16:creationId xmlns:a16="http://schemas.microsoft.com/office/drawing/2014/main" id="{733831DD-1200-5820-BA5A-E63DD0389856}"/>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37" name="Freeform 8">
              <a:extLst>
                <a:ext uri="{FF2B5EF4-FFF2-40B4-BE49-F238E27FC236}">
                  <a16:creationId xmlns:a16="http://schemas.microsoft.com/office/drawing/2014/main" id="{4C681B82-B526-1686-AC8F-2C1BE1C7DC4A}"/>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1002" y="3856148"/>
            <a:ext cx="777396" cy="785277"/>
            <a:chOff x="0" y="0"/>
            <a:chExt cx="812800" cy="821040"/>
          </a:xfrm>
        </p:grpSpPr>
        <p:sp>
          <p:nvSpPr>
            <p:cNvPr id="5" name="Freeform 5"/>
            <p:cNvSpPr/>
            <p:nvPr/>
          </p:nvSpPr>
          <p:spPr>
            <a:xfrm>
              <a:off x="-2288" y="0"/>
              <a:ext cx="817376" cy="821040"/>
            </a:xfrm>
            <a:custGeom>
              <a:avLst/>
              <a:gdLst/>
              <a:ahLst/>
              <a:cxnLst/>
              <a:rect l="l" t="t" r="r" b="b"/>
              <a:pathLst>
                <a:path w="817376" h="821040">
                  <a:moveTo>
                    <a:pt x="408688" y="0"/>
                  </a:moveTo>
                  <a:cubicBezTo>
                    <a:pt x="634695" y="1011"/>
                    <a:pt x="817376" y="184510"/>
                    <a:pt x="817376" y="410520"/>
                  </a:cubicBezTo>
                  <a:cubicBezTo>
                    <a:pt x="817376" y="636529"/>
                    <a:pt x="634695" y="820029"/>
                    <a:pt x="408688" y="821040"/>
                  </a:cubicBezTo>
                  <a:cubicBezTo>
                    <a:pt x="182681" y="820029"/>
                    <a:pt x="0" y="636529"/>
                    <a:pt x="0" y="410520"/>
                  </a:cubicBezTo>
                  <a:cubicBezTo>
                    <a:pt x="0" y="184510"/>
                    <a:pt x="182681" y="1011"/>
                    <a:pt x="408688" y="0"/>
                  </a:cubicBezTo>
                  <a:close/>
                </a:path>
              </a:pathLst>
            </a:custGeom>
            <a:solidFill>
              <a:srgbClr val="0052BD"/>
            </a:solidFill>
          </p:spPr>
          <p:txBody>
            <a:bodyPr/>
            <a:lstStyle/>
            <a:p>
              <a:endParaRPr lang="en-CA"/>
            </a:p>
          </p:txBody>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173"/>
                </a:lnSpc>
              </a:pPr>
              <a:r>
                <a:rPr lang="en-US" sz="2266">
                  <a:solidFill>
                    <a:srgbClr val="FFFFFF"/>
                  </a:solidFill>
                  <a:latin typeface="Poppins Bold"/>
                </a:rPr>
                <a:t>01.</a:t>
              </a:r>
            </a:p>
          </p:txBody>
        </p:sp>
      </p:grpSp>
      <p:grpSp>
        <p:nvGrpSpPr>
          <p:cNvPr id="19" name="Group 18">
            <a:extLst>
              <a:ext uri="{FF2B5EF4-FFF2-40B4-BE49-F238E27FC236}">
                <a16:creationId xmlns:a16="http://schemas.microsoft.com/office/drawing/2014/main" id="{475B9474-08A3-2F7C-8B99-B777CE5D0FB8}"/>
              </a:ext>
            </a:extLst>
          </p:cNvPr>
          <p:cNvGrpSpPr/>
          <p:nvPr/>
        </p:nvGrpSpPr>
        <p:grpSpPr>
          <a:xfrm>
            <a:off x="1028699" y="6846202"/>
            <a:ext cx="9185817" cy="1934776"/>
            <a:chOff x="1028700" y="6879946"/>
            <a:chExt cx="7283465" cy="2316965"/>
          </a:xfrm>
        </p:grpSpPr>
        <p:grpSp>
          <p:nvGrpSpPr>
            <p:cNvPr id="2" name="Group 2"/>
            <p:cNvGrpSpPr/>
            <p:nvPr/>
          </p:nvGrpSpPr>
          <p:grpSpPr>
            <a:xfrm>
              <a:off x="1028700" y="6879946"/>
              <a:ext cx="7283465" cy="2316965"/>
              <a:chOff x="0" y="0"/>
              <a:chExt cx="2960483" cy="867630"/>
            </a:xfrm>
          </p:grpSpPr>
          <p:sp>
            <p:nvSpPr>
              <p:cNvPr id="3" name="Freeform 3"/>
              <p:cNvSpPr/>
              <p:nvPr/>
            </p:nvSpPr>
            <p:spPr>
              <a:xfrm>
                <a:off x="0" y="0"/>
                <a:ext cx="2960483" cy="867630"/>
              </a:xfrm>
              <a:custGeom>
                <a:avLst/>
                <a:gdLst/>
                <a:ahLst/>
                <a:cxnLst/>
                <a:rect l="l" t="t" r="r" b="b"/>
                <a:pathLst>
                  <a:path w="2960483" h="867630">
                    <a:moveTo>
                      <a:pt x="0" y="0"/>
                    </a:moveTo>
                    <a:lnTo>
                      <a:pt x="2960483" y="0"/>
                    </a:lnTo>
                    <a:lnTo>
                      <a:pt x="2960483" y="867630"/>
                    </a:lnTo>
                    <a:lnTo>
                      <a:pt x="0" y="867630"/>
                    </a:lnTo>
                    <a:close/>
                  </a:path>
                </a:pathLst>
              </a:custGeom>
              <a:solidFill>
                <a:srgbClr val="0795FF"/>
              </a:solidFill>
            </p:spPr>
            <p:txBody>
              <a:bodyPr/>
              <a:lstStyle/>
              <a:p>
                <a:endParaRPr lang="en-CA"/>
              </a:p>
            </p:txBody>
          </p:sp>
        </p:grpSp>
        <p:sp>
          <p:nvSpPr>
            <p:cNvPr id="7" name="TextBox 7"/>
            <p:cNvSpPr txBox="1"/>
            <p:nvPr/>
          </p:nvSpPr>
          <p:spPr>
            <a:xfrm>
              <a:off x="1409701" y="7250608"/>
              <a:ext cx="6529968" cy="1702838"/>
            </a:xfrm>
            <a:prstGeom prst="rect">
              <a:avLst/>
            </a:prstGeom>
          </p:spPr>
          <p:txBody>
            <a:bodyPr wrap="square" lIns="0" tIns="0" rIns="0" bIns="0" rtlCol="0" anchor="t">
              <a:spAutoFit/>
            </a:bodyPr>
            <a:lstStyle/>
            <a:p>
              <a:pPr>
                <a:lnSpc>
                  <a:spcPts val="2199"/>
                </a:lnSpc>
              </a:pPr>
              <a:r>
                <a:rPr lang="en-US" sz="2199">
                  <a:solidFill>
                    <a:srgbClr val="FFFFFF"/>
                  </a:solidFill>
                  <a:latin typeface="DM Sans"/>
                </a:rPr>
                <a:t>our recommendations encompass the deployment of the AI heat map for optimized police car placement, the implementation of updated response time guidelines, and a collaborative approach to integrating our solution with existing TPS systems. </a:t>
              </a:r>
            </a:p>
          </p:txBody>
        </p:sp>
      </p:grpSp>
      <p:sp>
        <p:nvSpPr>
          <p:cNvPr id="8" name="TextBox 8"/>
          <p:cNvSpPr txBox="1"/>
          <p:nvPr/>
        </p:nvSpPr>
        <p:spPr>
          <a:xfrm>
            <a:off x="1028700" y="952500"/>
            <a:ext cx="8115300" cy="1455420"/>
          </a:xfrm>
          <a:prstGeom prst="rect">
            <a:avLst/>
          </a:prstGeom>
        </p:spPr>
        <p:txBody>
          <a:bodyPr lIns="0" tIns="0" rIns="0" bIns="0" rtlCol="0" anchor="t">
            <a:spAutoFit/>
          </a:bodyPr>
          <a:lstStyle/>
          <a:p>
            <a:pPr>
              <a:lnSpc>
                <a:spcPts val="5880"/>
              </a:lnSpc>
            </a:pPr>
            <a:r>
              <a:rPr lang="en-US" sz="4200">
                <a:solidFill>
                  <a:srgbClr val="000000"/>
                </a:solidFill>
                <a:latin typeface="DM Sans Bold"/>
              </a:rPr>
              <a:t>RECOMMENDATIONS &amp;</a:t>
            </a:r>
          </a:p>
          <a:p>
            <a:pPr>
              <a:lnSpc>
                <a:spcPts val="5880"/>
              </a:lnSpc>
            </a:pPr>
            <a:r>
              <a:rPr lang="en-US" sz="4200">
                <a:solidFill>
                  <a:srgbClr val="000000"/>
                </a:solidFill>
                <a:latin typeface="DM Sans Bold"/>
              </a:rPr>
              <a:t>CONCLUSION</a:t>
            </a:r>
          </a:p>
        </p:txBody>
      </p:sp>
      <p:sp>
        <p:nvSpPr>
          <p:cNvPr id="9" name="TextBox 9"/>
          <p:cNvSpPr txBox="1"/>
          <p:nvPr/>
        </p:nvSpPr>
        <p:spPr>
          <a:xfrm>
            <a:off x="1028700" y="2468716"/>
            <a:ext cx="8115300" cy="824865"/>
          </a:xfrm>
          <a:prstGeom prst="rect">
            <a:avLst/>
          </a:prstGeom>
        </p:spPr>
        <p:txBody>
          <a:bodyPr lIns="0" tIns="0" rIns="0" bIns="0" rtlCol="0" anchor="t">
            <a:spAutoFit/>
          </a:bodyPr>
          <a:lstStyle/>
          <a:p>
            <a:pPr>
              <a:lnSpc>
                <a:spcPts val="3359"/>
              </a:lnSpc>
            </a:pPr>
            <a:r>
              <a:rPr lang="en-US" sz="2400">
                <a:solidFill>
                  <a:srgbClr val="0795FF"/>
                </a:solidFill>
                <a:latin typeface="DM Sans Bold"/>
              </a:rPr>
              <a:t>Our key recommendations align with the three primary objectives we pursued during this project.</a:t>
            </a:r>
          </a:p>
        </p:txBody>
      </p:sp>
      <p:sp>
        <p:nvSpPr>
          <p:cNvPr id="10" name="TextBox 10"/>
          <p:cNvSpPr txBox="1"/>
          <p:nvPr/>
        </p:nvSpPr>
        <p:spPr>
          <a:xfrm>
            <a:off x="2106510" y="3638809"/>
            <a:ext cx="7037490" cy="1260475"/>
          </a:xfrm>
          <a:prstGeom prst="rect">
            <a:avLst/>
          </a:prstGeom>
        </p:spPr>
        <p:txBody>
          <a:bodyPr lIns="0" tIns="0" rIns="0" bIns="0" rtlCol="0" anchor="t">
            <a:spAutoFit/>
          </a:bodyPr>
          <a:lstStyle/>
          <a:p>
            <a:pPr>
              <a:lnSpc>
                <a:spcPts val="2000"/>
              </a:lnSpc>
            </a:pPr>
            <a:r>
              <a:rPr lang="en-US" sz="2000">
                <a:solidFill>
                  <a:srgbClr val="545454"/>
                </a:solidFill>
                <a:latin typeface="DM Sans"/>
              </a:rPr>
              <a:t>To create an </a:t>
            </a:r>
            <a:r>
              <a:rPr lang="en-US" sz="2000">
                <a:solidFill>
                  <a:srgbClr val="545454"/>
                </a:solidFill>
                <a:latin typeface="DM Sans Bold"/>
              </a:rPr>
              <a:t>AI heat map</a:t>
            </a:r>
            <a:r>
              <a:rPr lang="en-US" sz="2000">
                <a:solidFill>
                  <a:srgbClr val="545454"/>
                </a:solidFill>
                <a:latin typeface="DM Sans"/>
              </a:rPr>
              <a:t> to optimize the placement of police cars based on the danger variable. Through our analysis, we have successfully identified optimal locations for placing police cars in each neighborhood as shown in our UI. </a:t>
            </a:r>
          </a:p>
        </p:txBody>
      </p:sp>
      <p:sp>
        <p:nvSpPr>
          <p:cNvPr id="11" name="TextBox 11"/>
          <p:cNvSpPr txBox="1"/>
          <p:nvPr/>
        </p:nvSpPr>
        <p:spPr>
          <a:xfrm>
            <a:off x="2106510" y="5090093"/>
            <a:ext cx="7037490" cy="517525"/>
          </a:xfrm>
          <a:prstGeom prst="rect">
            <a:avLst/>
          </a:prstGeom>
        </p:spPr>
        <p:txBody>
          <a:bodyPr lIns="0" tIns="0" rIns="0" bIns="0" rtlCol="0" anchor="t">
            <a:spAutoFit/>
          </a:bodyPr>
          <a:lstStyle/>
          <a:p>
            <a:pPr>
              <a:lnSpc>
                <a:spcPts val="2000"/>
              </a:lnSpc>
            </a:pPr>
            <a:r>
              <a:rPr lang="en-US" sz="2000">
                <a:solidFill>
                  <a:srgbClr val="545454"/>
                </a:solidFill>
                <a:latin typeface="DM Sans"/>
              </a:rPr>
              <a:t>To create a new updated </a:t>
            </a:r>
            <a:r>
              <a:rPr lang="en-US" sz="2000">
                <a:solidFill>
                  <a:srgbClr val="545454"/>
                </a:solidFill>
                <a:latin typeface="DM Sans Bold"/>
              </a:rPr>
              <a:t>response time</a:t>
            </a:r>
            <a:r>
              <a:rPr lang="en-US" sz="2000">
                <a:solidFill>
                  <a:srgbClr val="545454"/>
                </a:solidFill>
                <a:latin typeface="DM Sans"/>
              </a:rPr>
              <a:t> guideline given the resource constraints for each division.</a:t>
            </a:r>
          </a:p>
        </p:txBody>
      </p:sp>
      <p:sp>
        <p:nvSpPr>
          <p:cNvPr id="12" name="TextBox 12"/>
          <p:cNvSpPr txBox="1"/>
          <p:nvPr/>
        </p:nvSpPr>
        <p:spPr>
          <a:xfrm>
            <a:off x="2106510" y="5950518"/>
            <a:ext cx="7037490" cy="765175"/>
          </a:xfrm>
          <a:prstGeom prst="rect">
            <a:avLst/>
          </a:prstGeom>
        </p:spPr>
        <p:txBody>
          <a:bodyPr lIns="0" tIns="0" rIns="0" bIns="0" rtlCol="0" anchor="t">
            <a:spAutoFit/>
          </a:bodyPr>
          <a:lstStyle/>
          <a:p>
            <a:pPr>
              <a:lnSpc>
                <a:spcPts val="2000"/>
              </a:lnSpc>
            </a:pPr>
            <a:r>
              <a:rPr lang="en-US" sz="2000">
                <a:solidFill>
                  <a:srgbClr val="545454"/>
                </a:solidFill>
                <a:latin typeface="DM Sans"/>
              </a:rPr>
              <a:t>To </a:t>
            </a:r>
            <a:r>
              <a:rPr lang="en-US" sz="2000">
                <a:solidFill>
                  <a:srgbClr val="545454"/>
                </a:solidFill>
                <a:latin typeface="DM Sans Bold"/>
              </a:rPr>
              <a:t>integrate</a:t>
            </a:r>
            <a:r>
              <a:rPr lang="en-US" sz="2000">
                <a:solidFill>
                  <a:srgbClr val="545454"/>
                </a:solidFill>
                <a:latin typeface="DM Sans"/>
              </a:rPr>
              <a:t> our solution with internal reporting and live reporting tools. </a:t>
            </a:r>
          </a:p>
          <a:p>
            <a:pPr>
              <a:lnSpc>
                <a:spcPts val="2000"/>
              </a:lnSpc>
            </a:pPr>
            <a:endParaRPr lang="en-US" sz="2000">
              <a:solidFill>
                <a:srgbClr val="545454"/>
              </a:solidFill>
              <a:latin typeface="DM Sans"/>
            </a:endParaRPr>
          </a:p>
        </p:txBody>
      </p:sp>
      <p:grpSp>
        <p:nvGrpSpPr>
          <p:cNvPr id="13" name="Group 13"/>
          <p:cNvGrpSpPr/>
          <p:nvPr/>
        </p:nvGrpSpPr>
        <p:grpSpPr>
          <a:xfrm>
            <a:off x="1011719" y="4899284"/>
            <a:ext cx="777396" cy="785277"/>
            <a:chOff x="0" y="0"/>
            <a:chExt cx="812800" cy="821040"/>
          </a:xfrm>
        </p:grpSpPr>
        <p:sp>
          <p:nvSpPr>
            <p:cNvPr id="14" name="Freeform 14"/>
            <p:cNvSpPr/>
            <p:nvPr/>
          </p:nvSpPr>
          <p:spPr>
            <a:xfrm>
              <a:off x="-2288" y="0"/>
              <a:ext cx="817376" cy="821040"/>
            </a:xfrm>
            <a:custGeom>
              <a:avLst/>
              <a:gdLst/>
              <a:ahLst/>
              <a:cxnLst/>
              <a:rect l="l" t="t" r="r" b="b"/>
              <a:pathLst>
                <a:path w="817376" h="821040">
                  <a:moveTo>
                    <a:pt x="408688" y="0"/>
                  </a:moveTo>
                  <a:cubicBezTo>
                    <a:pt x="634695" y="1011"/>
                    <a:pt x="817376" y="184510"/>
                    <a:pt x="817376" y="410520"/>
                  </a:cubicBezTo>
                  <a:cubicBezTo>
                    <a:pt x="817376" y="636529"/>
                    <a:pt x="634695" y="820029"/>
                    <a:pt x="408688" y="821040"/>
                  </a:cubicBezTo>
                  <a:cubicBezTo>
                    <a:pt x="182681" y="820029"/>
                    <a:pt x="0" y="636529"/>
                    <a:pt x="0" y="410520"/>
                  </a:cubicBezTo>
                  <a:cubicBezTo>
                    <a:pt x="0" y="184510"/>
                    <a:pt x="182681" y="1011"/>
                    <a:pt x="408688" y="0"/>
                  </a:cubicBezTo>
                  <a:close/>
                </a:path>
              </a:pathLst>
            </a:custGeom>
            <a:solidFill>
              <a:srgbClr val="0052BD"/>
            </a:solidFill>
          </p:spPr>
          <p:txBody>
            <a:bodyPr/>
            <a:lstStyle/>
            <a:p>
              <a:endParaRPr lang="en-CA"/>
            </a:p>
          </p:txBody>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3173"/>
                </a:lnSpc>
              </a:pPr>
              <a:r>
                <a:rPr lang="en-US" sz="2266">
                  <a:solidFill>
                    <a:srgbClr val="FFFFFF"/>
                  </a:solidFill>
                  <a:latin typeface="Poppins Bold"/>
                </a:rPr>
                <a:t>02.</a:t>
              </a:r>
            </a:p>
          </p:txBody>
        </p:sp>
      </p:grpSp>
      <p:grpSp>
        <p:nvGrpSpPr>
          <p:cNvPr id="16" name="Group 16"/>
          <p:cNvGrpSpPr/>
          <p:nvPr/>
        </p:nvGrpSpPr>
        <p:grpSpPr>
          <a:xfrm>
            <a:off x="1028700" y="5930416"/>
            <a:ext cx="777396" cy="785277"/>
            <a:chOff x="0" y="0"/>
            <a:chExt cx="812800" cy="821040"/>
          </a:xfrm>
        </p:grpSpPr>
        <p:sp>
          <p:nvSpPr>
            <p:cNvPr id="17" name="Freeform 17"/>
            <p:cNvSpPr/>
            <p:nvPr/>
          </p:nvSpPr>
          <p:spPr>
            <a:xfrm>
              <a:off x="-2288" y="0"/>
              <a:ext cx="817376" cy="821040"/>
            </a:xfrm>
            <a:custGeom>
              <a:avLst/>
              <a:gdLst/>
              <a:ahLst/>
              <a:cxnLst/>
              <a:rect l="l" t="t" r="r" b="b"/>
              <a:pathLst>
                <a:path w="817376" h="821040">
                  <a:moveTo>
                    <a:pt x="408688" y="0"/>
                  </a:moveTo>
                  <a:cubicBezTo>
                    <a:pt x="634695" y="1011"/>
                    <a:pt x="817376" y="184510"/>
                    <a:pt x="817376" y="410520"/>
                  </a:cubicBezTo>
                  <a:cubicBezTo>
                    <a:pt x="817376" y="636529"/>
                    <a:pt x="634695" y="820029"/>
                    <a:pt x="408688" y="821040"/>
                  </a:cubicBezTo>
                  <a:cubicBezTo>
                    <a:pt x="182681" y="820029"/>
                    <a:pt x="0" y="636529"/>
                    <a:pt x="0" y="410520"/>
                  </a:cubicBezTo>
                  <a:cubicBezTo>
                    <a:pt x="0" y="184510"/>
                    <a:pt x="182681" y="1011"/>
                    <a:pt x="408688" y="0"/>
                  </a:cubicBezTo>
                  <a:close/>
                </a:path>
              </a:pathLst>
            </a:custGeom>
            <a:solidFill>
              <a:srgbClr val="0052BD"/>
            </a:solidFill>
          </p:spPr>
          <p:txBody>
            <a:bodyPr/>
            <a:lstStyle/>
            <a:p>
              <a:endParaRPr lang="en-CA"/>
            </a:p>
          </p:txBody>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3173"/>
                </a:lnSpc>
              </a:pPr>
              <a:r>
                <a:rPr lang="en-US" sz="2266">
                  <a:solidFill>
                    <a:srgbClr val="FFFFFF"/>
                  </a:solidFill>
                  <a:latin typeface="Poppins Bold"/>
                </a:rPr>
                <a:t>03.</a:t>
              </a:r>
            </a:p>
          </p:txBody>
        </p:sp>
      </p:grpSp>
      <p:graphicFrame>
        <p:nvGraphicFramePr>
          <p:cNvPr id="20" name="Google Shape;422;p25">
            <a:extLst>
              <a:ext uri="{FF2B5EF4-FFF2-40B4-BE49-F238E27FC236}">
                <a16:creationId xmlns:a16="http://schemas.microsoft.com/office/drawing/2014/main" id="{C38221E5-A063-1F6B-3E41-09FB33E4FE2C}"/>
              </a:ext>
            </a:extLst>
          </p:cNvPr>
          <p:cNvGraphicFramePr/>
          <p:nvPr>
            <p:extLst>
              <p:ext uri="{D42A27DB-BD31-4B8C-83A1-F6EECF244321}">
                <p14:modId xmlns:p14="http://schemas.microsoft.com/office/powerpoint/2010/main" val="211657844"/>
              </p:ext>
            </p:extLst>
          </p:nvPr>
        </p:nvGraphicFramePr>
        <p:xfrm>
          <a:off x="10950376" y="607283"/>
          <a:ext cx="5884409" cy="8173694"/>
        </p:xfrm>
        <a:graphic>
          <a:graphicData uri="http://schemas.openxmlformats.org/drawingml/2006/table">
            <a:tbl>
              <a:tblPr>
                <a:noFill/>
              </a:tblPr>
              <a:tblGrid>
                <a:gridCol w="1480644">
                  <a:extLst>
                    <a:ext uri="{9D8B030D-6E8A-4147-A177-3AD203B41FA5}">
                      <a16:colId xmlns:a16="http://schemas.microsoft.com/office/drawing/2014/main" val="20000"/>
                    </a:ext>
                  </a:extLst>
                </a:gridCol>
                <a:gridCol w="2074339">
                  <a:extLst>
                    <a:ext uri="{9D8B030D-6E8A-4147-A177-3AD203B41FA5}">
                      <a16:colId xmlns:a16="http://schemas.microsoft.com/office/drawing/2014/main" val="20001"/>
                    </a:ext>
                  </a:extLst>
                </a:gridCol>
                <a:gridCol w="2329426">
                  <a:extLst>
                    <a:ext uri="{9D8B030D-6E8A-4147-A177-3AD203B41FA5}">
                      <a16:colId xmlns:a16="http://schemas.microsoft.com/office/drawing/2014/main" val="20002"/>
                    </a:ext>
                  </a:extLst>
                </a:gridCol>
              </a:tblGrid>
              <a:tr h="424418">
                <a:tc>
                  <a:txBody>
                    <a:bodyPr/>
                    <a:lstStyle/>
                    <a:p>
                      <a:pPr marL="0" lvl="0" indent="0" algn="ctr" rtl="0">
                        <a:lnSpc>
                          <a:spcPct val="115000"/>
                        </a:lnSpc>
                        <a:spcBef>
                          <a:spcPts val="0"/>
                        </a:spcBef>
                        <a:spcAft>
                          <a:spcPts val="0"/>
                        </a:spcAft>
                        <a:buNone/>
                      </a:pPr>
                      <a:r>
                        <a:rPr lang="en-US" sz="1600" b="1">
                          <a:latin typeface="DM Sans" pitchFamily="2" charset="77"/>
                        </a:rPr>
                        <a:t>Division</a:t>
                      </a:r>
                      <a:endParaRPr sz="1600" b="1">
                        <a:latin typeface="DM Sans" pitchFamily="2" charset="77"/>
                      </a:endParaRPr>
                    </a:p>
                  </a:txBody>
                  <a:tcPr marL="91425" marR="91425" marT="91425" marB="91425">
                    <a:solidFill>
                      <a:srgbClr val="7EB2FD"/>
                    </a:solidFill>
                  </a:tcPr>
                </a:tc>
                <a:tc>
                  <a:txBody>
                    <a:bodyPr/>
                    <a:lstStyle/>
                    <a:p>
                      <a:pPr marL="0" lvl="0" indent="0" algn="ctr" rtl="0">
                        <a:lnSpc>
                          <a:spcPct val="115000"/>
                        </a:lnSpc>
                        <a:spcBef>
                          <a:spcPts val="0"/>
                        </a:spcBef>
                        <a:spcAft>
                          <a:spcPts val="0"/>
                        </a:spcAft>
                        <a:buNone/>
                      </a:pPr>
                      <a:r>
                        <a:rPr lang="en-US" sz="1600" b="1">
                          <a:latin typeface="DM Sans" pitchFamily="2" charset="77"/>
                        </a:rPr>
                        <a:t>Our Response Time</a:t>
                      </a:r>
                      <a:endParaRPr sz="1600" b="1">
                        <a:latin typeface="DM Sans" pitchFamily="2" charset="77"/>
                      </a:endParaRPr>
                    </a:p>
                  </a:txBody>
                  <a:tcPr marL="91425" marR="91425" marT="91425" marB="91425">
                    <a:solidFill>
                      <a:srgbClr val="7EB2FD"/>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dk1"/>
                          </a:solidFill>
                          <a:latin typeface="DM Sans" pitchFamily="2" charset="77"/>
                        </a:rPr>
                        <a:t>TPS Response Time</a:t>
                      </a:r>
                      <a:endParaRPr sz="1600" b="1">
                        <a:latin typeface="DM Sans" pitchFamily="2" charset="77"/>
                      </a:endParaRPr>
                    </a:p>
                  </a:txBody>
                  <a:tcPr marL="91425" marR="91425" marT="91425" marB="91425">
                    <a:solidFill>
                      <a:srgbClr val="7EB2FD"/>
                    </a:solidFill>
                  </a:tcPr>
                </a:tc>
                <a:extLst>
                  <a:ext uri="{0D108BD9-81ED-4DB2-BD59-A6C34878D82A}">
                    <a16:rowId xmlns:a16="http://schemas.microsoft.com/office/drawing/2014/main" val="10000"/>
                  </a:ext>
                </a:extLst>
              </a:tr>
              <a:tr h="424418">
                <a:tc>
                  <a:txBody>
                    <a:bodyPr/>
                    <a:lstStyle/>
                    <a:p>
                      <a:pPr marL="0" lvl="0" indent="0" algn="ctr" rtl="0">
                        <a:lnSpc>
                          <a:spcPct val="115000"/>
                        </a:lnSpc>
                        <a:spcBef>
                          <a:spcPts val="0"/>
                        </a:spcBef>
                        <a:spcAft>
                          <a:spcPts val="0"/>
                        </a:spcAft>
                        <a:buNone/>
                      </a:pPr>
                      <a:r>
                        <a:rPr lang="en-US" sz="1600">
                          <a:latin typeface="DM Sans" pitchFamily="2" charset="77"/>
                        </a:rPr>
                        <a:t>D11</a:t>
                      </a:r>
                      <a:endParaRPr sz="1600">
                        <a:latin typeface="DM Sans" pitchFamily="2" charset="77"/>
                      </a:endParaRPr>
                    </a:p>
                  </a:txBody>
                  <a:tcPr marL="91425" marR="91425" marT="91425" marB="91425">
                    <a:solidFill>
                      <a:srgbClr val="A4D8FB"/>
                    </a:solidFill>
                  </a:tcPr>
                </a:tc>
                <a:tc>
                  <a:txBody>
                    <a:bodyPr/>
                    <a:lstStyle/>
                    <a:p>
                      <a:pPr marL="0" lvl="0" indent="0" algn="ctr" rtl="0">
                        <a:lnSpc>
                          <a:spcPct val="115000"/>
                        </a:lnSpc>
                        <a:spcBef>
                          <a:spcPts val="0"/>
                        </a:spcBef>
                        <a:spcAft>
                          <a:spcPts val="0"/>
                        </a:spcAft>
                        <a:buNone/>
                      </a:pPr>
                      <a:r>
                        <a:rPr lang="en-US" sz="1600">
                          <a:latin typeface="DM Sans" pitchFamily="2" charset="77"/>
                        </a:rPr>
                        <a:t>5.023386</a:t>
                      </a:r>
                      <a:endParaRPr sz="1600">
                        <a:latin typeface="DM Sans" pitchFamily="2" charset="77"/>
                      </a:endParaRPr>
                    </a:p>
                  </a:txBody>
                  <a:tcPr marL="91425" marR="91425" marT="91425" marB="91425"/>
                </a:tc>
                <a:tc>
                  <a:txBody>
                    <a:bodyPr/>
                    <a:lstStyle/>
                    <a:p>
                      <a:pPr marL="0" lvl="0" indent="0" algn="ctr" rtl="0">
                        <a:spcBef>
                          <a:spcPts val="0"/>
                        </a:spcBef>
                        <a:spcAft>
                          <a:spcPts val="0"/>
                        </a:spcAft>
                        <a:buNone/>
                      </a:pPr>
                      <a:r>
                        <a:rPr lang="en-US" sz="1550">
                          <a:latin typeface="DM Sans" pitchFamily="2" charset="77"/>
                        </a:rPr>
                        <a:t>17.9</a:t>
                      </a:r>
                      <a:endParaRPr sz="1550">
                        <a:latin typeface="DM Sans" pitchFamily="2" charset="77"/>
                      </a:endParaRPr>
                    </a:p>
                  </a:txBody>
                  <a:tcPr marL="91425" marR="91425" marT="91425" marB="91425"/>
                </a:tc>
                <a:extLst>
                  <a:ext uri="{0D108BD9-81ED-4DB2-BD59-A6C34878D82A}">
                    <a16:rowId xmlns:a16="http://schemas.microsoft.com/office/drawing/2014/main" val="10001"/>
                  </a:ext>
                </a:extLst>
              </a:tr>
              <a:tr h="394195">
                <a:tc>
                  <a:txBody>
                    <a:bodyPr/>
                    <a:lstStyle/>
                    <a:p>
                      <a:pPr marL="0" lvl="0" indent="0" algn="ctr" rtl="0">
                        <a:spcBef>
                          <a:spcPts val="0"/>
                        </a:spcBef>
                        <a:spcAft>
                          <a:spcPts val="0"/>
                        </a:spcAft>
                        <a:buNone/>
                      </a:pPr>
                      <a:r>
                        <a:rPr lang="en-US" sz="1550">
                          <a:solidFill>
                            <a:schemeClr val="dk1"/>
                          </a:solidFill>
                          <a:latin typeface="DM Sans" pitchFamily="2" charset="77"/>
                        </a:rPr>
                        <a:t>D12</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5.029443</a:t>
                      </a:r>
                      <a:endParaRPr sz="1600">
                        <a:latin typeface="DM Sans" pitchFamily="2" charset="77"/>
                      </a:endParaRPr>
                    </a:p>
                  </a:txBody>
                  <a:tcPr marL="91425" marR="91425" marT="91425" marB="91425"/>
                </a:tc>
                <a:tc>
                  <a:txBody>
                    <a:bodyPr/>
                    <a:lstStyle/>
                    <a:p>
                      <a:pPr marL="0" lvl="0" indent="0" algn="ctr" rtl="0">
                        <a:spcBef>
                          <a:spcPts val="0"/>
                        </a:spcBef>
                        <a:spcAft>
                          <a:spcPts val="0"/>
                        </a:spcAft>
                        <a:buNone/>
                      </a:pPr>
                      <a:r>
                        <a:rPr lang="en-US" sz="1550">
                          <a:latin typeface="DM Sans" pitchFamily="2" charset="77"/>
                        </a:rPr>
                        <a:t>17.9</a:t>
                      </a:r>
                      <a:endParaRPr sz="1550">
                        <a:latin typeface="DM Sans" pitchFamily="2" charset="77"/>
                      </a:endParaRPr>
                    </a:p>
                  </a:txBody>
                  <a:tcPr marL="91425" marR="91425" marT="91425" marB="91425"/>
                </a:tc>
                <a:extLst>
                  <a:ext uri="{0D108BD9-81ED-4DB2-BD59-A6C34878D82A}">
                    <a16:rowId xmlns:a16="http://schemas.microsoft.com/office/drawing/2014/main" val="10002"/>
                  </a:ext>
                </a:extLst>
              </a:tr>
              <a:tr h="394195">
                <a:tc>
                  <a:txBody>
                    <a:bodyPr/>
                    <a:lstStyle/>
                    <a:p>
                      <a:pPr marL="0" lvl="0" indent="0" algn="ctr" rtl="0">
                        <a:spcBef>
                          <a:spcPts val="0"/>
                        </a:spcBef>
                        <a:spcAft>
                          <a:spcPts val="0"/>
                        </a:spcAft>
                        <a:buNone/>
                      </a:pPr>
                      <a:r>
                        <a:rPr lang="en-US" sz="1550">
                          <a:solidFill>
                            <a:schemeClr val="dk1"/>
                          </a:solidFill>
                          <a:latin typeface="DM Sans" pitchFamily="2" charset="77"/>
                        </a:rPr>
                        <a:t>D13</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5.046171</a:t>
                      </a:r>
                      <a:endParaRPr sz="1600">
                        <a:latin typeface="DM Sans" pitchFamily="2" charset="77"/>
                      </a:endParaRPr>
                    </a:p>
                  </a:txBody>
                  <a:tcPr marL="91425" marR="91425" marT="91425" marB="91425"/>
                </a:tc>
                <a:tc>
                  <a:txBody>
                    <a:bodyPr/>
                    <a:lstStyle/>
                    <a:p>
                      <a:pPr marL="0" lvl="0" indent="0" algn="ctr" rtl="0">
                        <a:spcBef>
                          <a:spcPts val="0"/>
                        </a:spcBef>
                        <a:spcAft>
                          <a:spcPts val="0"/>
                        </a:spcAft>
                        <a:buNone/>
                      </a:pPr>
                      <a:r>
                        <a:rPr lang="en-US" sz="1550">
                          <a:latin typeface="DM Sans" pitchFamily="2" charset="77"/>
                        </a:rPr>
                        <a:t>17.1</a:t>
                      </a:r>
                      <a:endParaRPr sz="1550">
                        <a:latin typeface="DM Sans" pitchFamily="2" charset="77"/>
                      </a:endParaRPr>
                    </a:p>
                  </a:txBody>
                  <a:tcPr marL="91425" marR="91425" marT="91425" marB="91425"/>
                </a:tc>
                <a:extLst>
                  <a:ext uri="{0D108BD9-81ED-4DB2-BD59-A6C34878D82A}">
                    <a16:rowId xmlns:a16="http://schemas.microsoft.com/office/drawing/2014/main" val="10003"/>
                  </a:ext>
                </a:extLst>
              </a:tr>
              <a:tr h="394195">
                <a:tc>
                  <a:txBody>
                    <a:bodyPr/>
                    <a:lstStyle/>
                    <a:p>
                      <a:pPr marL="0" lvl="0" indent="0" algn="ctr" rtl="0">
                        <a:spcBef>
                          <a:spcPts val="0"/>
                        </a:spcBef>
                        <a:spcAft>
                          <a:spcPts val="0"/>
                        </a:spcAft>
                        <a:buNone/>
                      </a:pPr>
                      <a:r>
                        <a:rPr lang="en-US" sz="1550">
                          <a:solidFill>
                            <a:schemeClr val="dk1"/>
                          </a:solidFill>
                          <a:latin typeface="DM Sans" pitchFamily="2" charset="77"/>
                        </a:rPr>
                        <a:t>D14</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5.039071</a:t>
                      </a:r>
                      <a:endParaRPr sz="1600">
                        <a:latin typeface="DM Sans" pitchFamily="2" charset="77"/>
                      </a:endParaRPr>
                    </a:p>
                  </a:txBody>
                  <a:tcPr marL="91425" marR="91425" marT="91425" marB="91425"/>
                </a:tc>
                <a:tc>
                  <a:txBody>
                    <a:bodyPr/>
                    <a:lstStyle/>
                    <a:p>
                      <a:pPr marL="0" lvl="0" indent="0" algn="ctr" rtl="0">
                        <a:spcBef>
                          <a:spcPts val="0"/>
                        </a:spcBef>
                        <a:spcAft>
                          <a:spcPts val="0"/>
                        </a:spcAft>
                        <a:buNone/>
                      </a:pPr>
                      <a:r>
                        <a:rPr lang="en-US" sz="1550">
                          <a:latin typeface="DM Sans" pitchFamily="2" charset="77"/>
                        </a:rPr>
                        <a:t>18.7</a:t>
                      </a:r>
                      <a:endParaRPr sz="1550">
                        <a:latin typeface="DM Sans" pitchFamily="2" charset="77"/>
                      </a:endParaRPr>
                    </a:p>
                  </a:txBody>
                  <a:tcPr marL="91425" marR="91425" marT="91425" marB="91425"/>
                </a:tc>
                <a:extLst>
                  <a:ext uri="{0D108BD9-81ED-4DB2-BD59-A6C34878D82A}">
                    <a16:rowId xmlns:a16="http://schemas.microsoft.com/office/drawing/2014/main" val="10004"/>
                  </a:ext>
                </a:extLst>
              </a:tr>
              <a:tr h="394195">
                <a:tc>
                  <a:txBody>
                    <a:bodyPr/>
                    <a:lstStyle/>
                    <a:p>
                      <a:pPr marL="0" lvl="0" indent="0" algn="ctr" rtl="0">
                        <a:spcBef>
                          <a:spcPts val="0"/>
                        </a:spcBef>
                        <a:spcAft>
                          <a:spcPts val="0"/>
                        </a:spcAft>
                        <a:buNone/>
                      </a:pPr>
                      <a:r>
                        <a:rPr lang="en-US" sz="1550">
                          <a:solidFill>
                            <a:schemeClr val="dk1"/>
                          </a:solidFill>
                          <a:latin typeface="DM Sans" pitchFamily="2" charset="77"/>
                        </a:rPr>
                        <a:t>D22</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15.006371</a:t>
                      </a:r>
                      <a:endParaRPr sz="1600">
                        <a:latin typeface="DM Sans" pitchFamily="2" charset="77"/>
                      </a:endParaRPr>
                    </a:p>
                  </a:txBody>
                  <a:tcPr marL="91425" marR="91425" marT="91425" marB="91425"/>
                </a:tc>
                <a:tc>
                  <a:txBody>
                    <a:bodyPr/>
                    <a:lstStyle/>
                    <a:p>
                      <a:pPr marL="0" lvl="0" indent="0" algn="ctr" rtl="0">
                        <a:spcBef>
                          <a:spcPts val="0"/>
                        </a:spcBef>
                        <a:spcAft>
                          <a:spcPts val="0"/>
                        </a:spcAft>
                        <a:buNone/>
                      </a:pPr>
                      <a:r>
                        <a:rPr lang="en-US" sz="1550">
                          <a:latin typeface="DM Sans" pitchFamily="2" charset="77"/>
                        </a:rPr>
                        <a:t>18.3</a:t>
                      </a:r>
                      <a:endParaRPr sz="1550">
                        <a:latin typeface="DM Sans" pitchFamily="2" charset="77"/>
                      </a:endParaRPr>
                    </a:p>
                  </a:txBody>
                  <a:tcPr marL="91425" marR="91425" marT="91425" marB="91425"/>
                </a:tc>
                <a:extLst>
                  <a:ext uri="{0D108BD9-81ED-4DB2-BD59-A6C34878D82A}">
                    <a16:rowId xmlns:a16="http://schemas.microsoft.com/office/drawing/2014/main" val="10005"/>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D23</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None/>
                      </a:pPr>
                      <a:r>
                        <a:rPr lang="en-US" sz="1550">
                          <a:solidFill>
                            <a:schemeClr val="dk1"/>
                          </a:solidFill>
                          <a:latin typeface="DM Sans" pitchFamily="2" charset="77"/>
                        </a:rPr>
                        <a:t>6.080014</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20.4</a:t>
                      </a:r>
                      <a:endParaRPr sz="1550">
                        <a:latin typeface="DM Sans" pitchFamily="2" charset="77"/>
                      </a:endParaRPr>
                    </a:p>
                  </a:txBody>
                  <a:tcPr marL="91425" marR="91425" marT="91425" marB="91425"/>
                </a:tc>
                <a:extLst>
                  <a:ext uri="{0D108BD9-81ED-4DB2-BD59-A6C34878D82A}">
                    <a16:rowId xmlns:a16="http://schemas.microsoft.com/office/drawing/2014/main" val="10006"/>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D31</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5.025843</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20.1</a:t>
                      </a:r>
                      <a:endParaRPr sz="1550">
                        <a:latin typeface="DM Sans" pitchFamily="2" charset="77"/>
                      </a:endParaRPr>
                    </a:p>
                  </a:txBody>
                  <a:tcPr marL="91425" marR="91425" marT="91425" marB="91425"/>
                </a:tc>
                <a:extLst>
                  <a:ext uri="{0D108BD9-81ED-4DB2-BD59-A6C34878D82A}">
                    <a16:rowId xmlns:a16="http://schemas.microsoft.com/office/drawing/2014/main" val="10007"/>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D32</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5.020743</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22.3</a:t>
                      </a:r>
                      <a:endParaRPr sz="1550">
                        <a:latin typeface="DM Sans" pitchFamily="2" charset="77"/>
                      </a:endParaRPr>
                    </a:p>
                  </a:txBody>
                  <a:tcPr marL="91425" marR="91425" marT="91425" marB="91425"/>
                </a:tc>
                <a:extLst>
                  <a:ext uri="{0D108BD9-81ED-4DB2-BD59-A6C34878D82A}">
                    <a16:rowId xmlns:a16="http://schemas.microsoft.com/office/drawing/2014/main" val="10008"/>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D33</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5.010271</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20.9</a:t>
                      </a:r>
                      <a:endParaRPr sz="1550">
                        <a:latin typeface="DM Sans" pitchFamily="2" charset="77"/>
                      </a:endParaRPr>
                    </a:p>
                  </a:txBody>
                  <a:tcPr marL="91425" marR="91425" marT="91425" marB="91425"/>
                </a:tc>
                <a:extLst>
                  <a:ext uri="{0D108BD9-81ED-4DB2-BD59-A6C34878D82A}">
                    <a16:rowId xmlns:a16="http://schemas.microsoft.com/office/drawing/2014/main" val="10009"/>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D41</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5.058000</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16.6</a:t>
                      </a:r>
                      <a:endParaRPr sz="1550">
                        <a:latin typeface="DM Sans" pitchFamily="2" charset="77"/>
                      </a:endParaRPr>
                    </a:p>
                  </a:txBody>
                  <a:tcPr marL="91425" marR="91425" marT="91425" marB="91425"/>
                </a:tc>
                <a:extLst>
                  <a:ext uri="{0D108BD9-81ED-4DB2-BD59-A6C34878D82A}">
                    <a16:rowId xmlns:a16="http://schemas.microsoft.com/office/drawing/2014/main" val="10010"/>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D42</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5.006343</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23.9</a:t>
                      </a:r>
                      <a:endParaRPr sz="1550">
                        <a:latin typeface="DM Sans" pitchFamily="2" charset="77"/>
                      </a:endParaRPr>
                    </a:p>
                  </a:txBody>
                  <a:tcPr marL="91425" marR="91425" marT="91425" marB="91425"/>
                </a:tc>
                <a:extLst>
                  <a:ext uri="{0D108BD9-81ED-4DB2-BD59-A6C34878D82A}">
                    <a16:rowId xmlns:a16="http://schemas.microsoft.com/office/drawing/2014/main" val="10011"/>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D43</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None/>
                      </a:pPr>
                      <a:r>
                        <a:rPr lang="en-US" sz="1550">
                          <a:solidFill>
                            <a:schemeClr val="dk1"/>
                          </a:solidFill>
                          <a:latin typeface="DM Sans" pitchFamily="2" charset="77"/>
                        </a:rPr>
                        <a:t>5.074800</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17.4</a:t>
                      </a:r>
                      <a:endParaRPr sz="1550">
                        <a:latin typeface="DM Sans" pitchFamily="2" charset="77"/>
                      </a:endParaRPr>
                    </a:p>
                  </a:txBody>
                  <a:tcPr marL="91425" marR="91425" marT="91425" marB="91425"/>
                </a:tc>
                <a:extLst>
                  <a:ext uri="{0D108BD9-81ED-4DB2-BD59-A6C34878D82A}">
                    <a16:rowId xmlns:a16="http://schemas.microsoft.com/office/drawing/2014/main" val="10012"/>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D51</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None/>
                      </a:pPr>
                      <a:r>
                        <a:rPr lang="en-US" sz="1550">
                          <a:solidFill>
                            <a:schemeClr val="dk1"/>
                          </a:solidFill>
                          <a:latin typeface="DM Sans" pitchFamily="2" charset="77"/>
                        </a:rPr>
                        <a:t>5.010614</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19</a:t>
                      </a:r>
                      <a:endParaRPr sz="1550">
                        <a:latin typeface="DM Sans" pitchFamily="2" charset="77"/>
                      </a:endParaRPr>
                    </a:p>
                  </a:txBody>
                  <a:tcPr marL="91425" marR="91425" marT="91425" marB="91425"/>
                </a:tc>
                <a:extLst>
                  <a:ext uri="{0D108BD9-81ED-4DB2-BD59-A6C34878D82A}">
                    <a16:rowId xmlns:a16="http://schemas.microsoft.com/office/drawing/2014/main" val="10013"/>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D52</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None/>
                      </a:pPr>
                      <a:r>
                        <a:rPr lang="en-US" sz="1550">
                          <a:solidFill>
                            <a:schemeClr val="dk1"/>
                          </a:solidFill>
                          <a:latin typeface="DM Sans" pitchFamily="2" charset="77"/>
                        </a:rPr>
                        <a:t>5.001600</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20.6</a:t>
                      </a:r>
                      <a:endParaRPr sz="1550">
                        <a:latin typeface="DM Sans" pitchFamily="2" charset="77"/>
                      </a:endParaRPr>
                    </a:p>
                  </a:txBody>
                  <a:tcPr marL="91425" marR="91425" marT="91425" marB="91425"/>
                </a:tc>
                <a:extLst>
                  <a:ext uri="{0D108BD9-81ED-4DB2-BD59-A6C34878D82A}">
                    <a16:rowId xmlns:a16="http://schemas.microsoft.com/office/drawing/2014/main" val="10014"/>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D53</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5.016029</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23.9</a:t>
                      </a:r>
                      <a:endParaRPr sz="1550">
                        <a:latin typeface="DM Sans" pitchFamily="2" charset="77"/>
                      </a:endParaRPr>
                    </a:p>
                  </a:txBody>
                  <a:tcPr marL="91425" marR="91425" marT="91425" marB="91425"/>
                </a:tc>
                <a:extLst>
                  <a:ext uri="{0D108BD9-81ED-4DB2-BD59-A6C34878D82A}">
                    <a16:rowId xmlns:a16="http://schemas.microsoft.com/office/drawing/2014/main" val="10015"/>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D54</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5.017243</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14.9</a:t>
                      </a:r>
                      <a:endParaRPr sz="1550">
                        <a:latin typeface="DM Sans" pitchFamily="2" charset="77"/>
                      </a:endParaRPr>
                    </a:p>
                  </a:txBody>
                  <a:tcPr marL="91425" marR="91425" marT="91425" marB="91425"/>
                </a:tc>
                <a:extLst>
                  <a:ext uri="{0D108BD9-81ED-4DB2-BD59-A6C34878D82A}">
                    <a16:rowId xmlns:a16="http://schemas.microsoft.com/office/drawing/2014/main" val="10016"/>
                  </a:ext>
                </a:extLst>
              </a:tr>
              <a:tr h="416594">
                <a:tc>
                  <a:txBody>
                    <a:bodyPr/>
                    <a:lstStyle/>
                    <a:p>
                      <a:pPr marL="0" lvl="0" indent="0" algn="ctr" rtl="0">
                        <a:spcBef>
                          <a:spcPts val="0"/>
                        </a:spcBef>
                        <a:spcAft>
                          <a:spcPts val="0"/>
                        </a:spcAft>
                        <a:buNone/>
                      </a:pPr>
                      <a:r>
                        <a:rPr lang="en-US" sz="1550">
                          <a:solidFill>
                            <a:schemeClr val="dk1"/>
                          </a:solidFill>
                          <a:latin typeface="DM Sans" pitchFamily="2" charset="77"/>
                        </a:rPr>
                        <a:t>D55</a:t>
                      </a:r>
                      <a:endParaRPr sz="1550">
                        <a:solidFill>
                          <a:schemeClr val="dk1"/>
                        </a:solidFill>
                        <a:latin typeface="DM Sans" pitchFamily="2" charset="77"/>
                      </a:endParaRPr>
                    </a:p>
                  </a:txBody>
                  <a:tcPr marL="91425" marR="91425" marT="91425" marB="91425">
                    <a:solidFill>
                      <a:srgbClr val="A4D8FB"/>
                    </a:solidFill>
                  </a:tcPr>
                </a:tc>
                <a:tc>
                  <a:txBody>
                    <a:bodyPr/>
                    <a:lstStyle/>
                    <a:p>
                      <a:pPr marL="0" lvl="0" indent="0" algn="ctr" rtl="0">
                        <a:spcBef>
                          <a:spcPts val="0"/>
                        </a:spcBef>
                        <a:spcAft>
                          <a:spcPts val="0"/>
                        </a:spcAft>
                        <a:buClr>
                          <a:schemeClr val="dk1"/>
                        </a:buClr>
                        <a:buSzPts val="1100"/>
                        <a:buFont typeface="Arial"/>
                        <a:buNone/>
                      </a:pPr>
                      <a:r>
                        <a:rPr lang="en-US" sz="1550">
                          <a:solidFill>
                            <a:schemeClr val="dk1"/>
                          </a:solidFill>
                          <a:latin typeface="DM Sans" pitchFamily="2" charset="77"/>
                        </a:rPr>
                        <a:t>5.054371</a:t>
                      </a:r>
                      <a:endParaRPr sz="1600">
                        <a:latin typeface="DM Sans" pitchFamily="2" charset="77"/>
                      </a:endParaRPr>
                    </a:p>
                  </a:txBody>
                  <a:tcPr marL="91425" marR="91425" marT="91425" marB="91425"/>
                </a:tc>
                <a:tc>
                  <a:txBody>
                    <a:bodyPr/>
                    <a:lstStyle/>
                    <a:p>
                      <a:pPr marL="0" lvl="0" indent="0" algn="ctr" rtl="0">
                        <a:lnSpc>
                          <a:spcPct val="115000"/>
                        </a:lnSpc>
                        <a:spcBef>
                          <a:spcPts val="0"/>
                        </a:spcBef>
                        <a:spcAft>
                          <a:spcPts val="0"/>
                        </a:spcAft>
                        <a:buNone/>
                      </a:pPr>
                      <a:r>
                        <a:rPr lang="en-US" sz="1550">
                          <a:latin typeface="DM Sans" pitchFamily="2" charset="77"/>
                        </a:rPr>
                        <a:t>15.3</a:t>
                      </a:r>
                      <a:endParaRPr sz="1550">
                        <a:latin typeface="DM Sans" pitchFamily="2" charset="77"/>
                      </a:endParaRPr>
                    </a:p>
                  </a:txBody>
                  <a:tcPr marL="91425" marR="91425" marT="91425" marB="91425"/>
                </a:tc>
                <a:extLst>
                  <a:ext uri="{0D108BD9-81ED-4DB2-BD59-A6C34878D82A}">
                    <a16:rowId xmlns:a16="http://schemas.microsoft.com/office/drawing/2014/main" val="10017"/>
                  </a:ext>
                </a:extLst>
              </a:tr>
            </a:tbl>
          </a:graphicData>
        </a:graphic>
      </p:graphicFrame>
      <p:grpSp>
        <p:nvGrpSpPr>
          <p:cNvPr id="21" name="Group 20">
            <a:extLst>
              <a:ext uri="{FF2B5EF4-FFF2-40B4-BE49-F238E27FC236}">
                <a16:creationId xmlns:a16="http://schemas.microsoft.com/office/drawing/2014/main" id="{1ED86343-BCAF-8B84-F42F-5EE2DE366371}"/>
              </a:ext>
            </a:extLst>
          </p:cNvPr>
          <p:cNvGrpSpPr/>
          <p:nvPr/>
        </p:nvGrpSpPr>
        <p:grpSpPr>
          <a:xfrm>
            <a:off x="-2030106" y="8804066"/>
            <a:ext cx="22348211" cy="1524414"/>
            <a:chOff x="-2186569" y="8767318"/>
            <a:chExt cx="22348211" cy="1524414"/>
          </a:xfrm>
        </p:grpSpPr>
        <p:grpSp>
          <p:nvGrpSpPr>
            <p:cNvPr id="22" name="Group 21">
              <a:extLst>
                <a:ext uri="{FF2B5EF4-FFF2-40B4-BE49-F238E27FC236}">
                  <a16:creationId xmlns:a16="http://schemas.microsoft.com/office/drawing/2014/main" id="{8CE8ACA6-101B-6167-967B-B2DCFE81AB55}"/>
                </a:ext>
              </a:extLst>
            </p:cNvPr>
            <p:cNvGrpSpPr/>
            <p:nvPr/>
          </p:nvGrpSpPr>
          <p:grpSpPr>
            <a:xfrm>
              <a:off x="256743" y="8767318"/>
              <a:ext cx="17418875" cy="1519682"/>
              <a:chOff x="256743" y="8767318"/>
              <a:chExt cx="17418875" cy="1519682"/>
            </a:xfrm>
          </p:grpSpPr>
          <p:sp>
            <p:nvSpPr>
              <p:cNvPr id="25" name="Freeform 2">
                <a:extLst>
                  <a:ext uri="{FF2B5EF4-FFF2-40B4-BE49-F238E27FC236}">
                    <a16:creationId xmlns:a16="http://schemas.microsoft.com/office/drawing/2014/main" id="{45D8E07C-70EF-61AE-E230-4D35A1CD9A1F}"/>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6" name="Freeform 3">
                <a:extLst>
                  <a:ext uri="{FF2B5EF4-FFF2-40B4-BE49-F238E27FC236}">
                    <a16:creationId xmlns:a16="http://schemas.microsoft.com/office/drawing/2014/main" id="{1EFB3D12-6043-8AA8-4072-356C29807F35}"/>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7" name="Freeform 4">
                <a:extLst>
                  <a:ext uri="{FF2B5EF4-FFF2-40B4-BE49-F238E27FC236}">
                    <a16:creationId xmlns:a16="http://schemas.microsoft.com/office/drawing/2014/main" id="{2F4C128E-713A-58B0-7DF1-59A5319DB6CF}"/>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8" name="Freeform 5">
                <a:extLst>
                  <a:ext uri="{FF2B5EF4-FFF2-40B4-BE49-F238E27FC236}">
                    <a16:creationId xmlns:a16="http://schemas.microsoft.com/office/drawing/2014/main" id="{C9D12E06-E3FE-7E83-F9F5-8923206AA427}"/>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9" name="Freeform 6">
                <a:extLst>
                  <a:ext uri="{FF2B5EF4-FFF2-40B4-BE49-F238E27FC236}">
                    <a16:creationId xmlns:a16="http://schemas.microsoft.com/office/drawing/2014/main" id="{FA864232-7C9E-2702-F7F7-FC53C73E71BC}"/>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0" name="Freeform 7">
                <a:extLst>
                  <a:ext uri="{FF2B5EF4-FFF2-40B4-BE49-F238E27FC236}">
                    <a16:creationId xmlns:a16="http://schemas.microsoft.com/office/drawing/2014/main" id="{09133315-7E4C-DFE8-CA8F-8EB0B6E4CEB1}"/>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1" name="Freeform 8">
                <a:extLst>
                  <a:ext uri="{FF2B5EF4-FFF2-40B4-BE49-F238E27FC236}">
                    <a16:creationId xmlns:a16="http://schemas.microsoft.com/office/drawing/2014/main" id="{A43A29FB-F281-BBC6-D147-BC8CCF4D63E4}"/>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pic>
            <p:nvPicPr>
              <p:cNvPr id="32" name="Picture 9">
                <a:extLst>
                  <a:ext uri="{FF2B5EF4-FFF2-40B4-BE49-F238E27FC236}">
                    <a16:creationId xmlns:a16="http://schemas.microsoft.com/office/drawing/2014/main" id="{BA4425FF-7847-50F4-8469-253C96B280D6}"/>
                  </a:ext>
                </a:extLst>
              </p:cNvPr>
              <p:cNvPicPr>
                <a:picLocks noChangeAspect="1"/>
              </p:cNvPicPr>
              <p:nvPr/>
            </p:nvPicPr>
            <p:blipFill>
              <a:blip r:embed="rId5"/>
              <a:srcRect/>
              <a:stretch>
                <a:fillRect/>
              </a:stretch>
            </p:blipFill>
            <p:spPr>
              <a:xfrm flipH="1">
                <a:off x="14426681" y="9284952"/>
                <a:ext cx="1481015" cy="762723"/>
              </a:xfrm>
              <a:prstGeom prst="rect">
                <a:avLst/>
              </a:prstGeom>
            </p:spPr>
          </p:pic>
          <p:sp>
            <p:nvSpPr>
              <p:cNvPr id="33" name="Freeform 10">
                <a:extLst>
                  <a:ext uri="{FF2B5EF4-FFF2-40B4-BE49-F238E27FC236}">
                    <a16:creationId xmlns:a16="http://schemas.microsoft.com/office/drawing/2014/main" id="{513470EF-BF90-D11F-A797-ADF9061776EE}"/>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4" name="TextBox 18">
                <a:extLst>
                  <a:ext uri="{FF2B5EF4-FFF2-40B4-BE49-F238E27FC236}">
                    <a16:creationId xmlns:a16="http://schemas.microsoft.com/office/drawing/2014/main" id="{1B346232-260C-D328-5B6D-2FE2786DBBCC}"/>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35" name="TextBox 19">
                <a:extLst>
                  <a:ext uri="{FF2B5EF4-FFF2-40B4-BE49-F238E27FC236}">
                    <a16:creationId xmlns:a16="http://schemas.microsoft.com/office/drawing/2014/main" id="{2AAE48E4-7792-A315-56C5-4F73E91D8F5B}"/>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36" name="Freeform 10">
                <a:extLst>
                  <a:ext uri="{FF2B5EF4-FFF2-40B4-BE49-F238E27FC236}">
                    <a16:creationId xmlns:a16="http://schemas.microsoft.com/office/drawing/2014/main" id="{122F7223-21F2-44E2-D381-C3065C2DB236}"/>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7" name="TextBox 19">
                <a:extLst>
                  <a:ext uri="{FF2B5EF4-FFF2-40B4-BE49-F238E27FC236}">
                    <a16:creationId xmlns:a16="http://schemas.microsoft.com/office/drawing/2014/main" id="{37CB0024-91E0-994D-CDD0-F644CD0EB46D}"/>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38" name="Freeform 10">
                <a:extLst>
                  <a:ext uri="{FF2B5EF4-FFF2-40B4-BE49-F238E27FC236}">
                    <a16:creationId xmlns:a16="http://schemas.microsoft.com/office/drawing/2014/main" id="{B7F7699A-5400-6A2C-5340-73C434DB9F5B}"/>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39" name="TextBox 19">
                <a:extLst>
                  <a:ext uri="{FF2B5EF4-FFF2-40B4-BE49-F238E27FC236}">
                    <a16:creationId xmlns:a16="http://schemas.microsoft.com/office/drawing/2014/main" id="{81B1C106-22E1-126D-1666-F05AFE4E73B5}"/>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0" name="Freeform 10">
                <a:extLst>
                  <a:ext uri="{FF2B5EF4-FFF2-40B4-BE49-F238E27FC236}">
                    <a16:creationId xmlns:a16="http://schemas.microsoft.com/office/drawing/2014/main" id="{1D36F272-5711-27CE-6032-EC532329E17D}"/>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1" name="TextBox 19">
                <a:extLst>
                  <a:ext uri="{FF2B5EF4-FFF2-40B4-BE49-F238E27FC236}">
                    <a16:creationId xmlns:a16="http://schemas.microsoft.com/office/drawing/2014/main" id="{0C4D394F-5DF8-B2FB-CA62-9E65B33FACAB}"/>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2" name="Freeform 10">
                <a:extLst>
                  <a:ext uri="{FF2B5EF4-FFF2-40B4-BE49-F238E27FC236}">
                    <a16:creationId xmlns:a16="http://schemas.microsoft.com/office/drawing/2014/main" id="{CFDA5CC6-49CA-C3C2-BA3D-B1564B8D2C31}"/>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3" name="TextBox 19">
                <a:extLst>
                  <a:ext uri="{FF2B5EF4-FFF2-40B4-BE49-F238E27FC236}">
                    <a16:creationId xmlns:a16="http://schemas.microsoft.com/office/drawing/2014/main" id="{C27556DE-0931-14EE-2A68-ADBF8B2A591F}"/>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44" name="Freeform 10">
                <a:extLst>
                  <a:ext uri="{FF2B5EF4-FFF2-40B4-BE49-F238E27FC236}">
                    <a16:creationId xmlns:a16="http://schemas.microsoft.com/office/drawing/2014/main" id="{A87982DD-3ABE-9977-D9F8-DBE008E17A2A}"/>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5" name="TextBox 19">
                <a:extLst>
                  <a:ext uri="{FF2B5EF4-FFF2-40B4-BE49-F238E27FC236}">
                    <a16:creationId xmlns:a16="http://schemas.microsoft.com/office/drawing/2014/main" id="{00A67EB7-604D-F715-4667-6E3E776A98F7}"/>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46" name="Freeform 10">
                <a:extLst>
                  <a:ext uri="{FF2B5EF4-FFF2-40B4-BE49-F238E27FC236}">
                    <a16:creationId xmlns:a16="http://schemas.microsoft.com/office/drawing/2014/main" id="{5C18BFC5-E867-0F49-2C67-91CBC6086613}"/>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7" name="TextBox 19">
                <a:extLst>
                  <a:ext uri="{FF2B5EF4-FFF2-40B4-BE49-F238E27FC236}">
                    <a16:creationId xmlns:a16="http://schemas.microsoft.com/office/drawing/2014/main" id="{A5109AF9-C91B-98E3-164C-9A710D24E5B9}"/>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48" name="Freeform 10">
                <a:extLst>
                  <a:ext uri="{FF2B5EF4-FFF2-40B4-BE49-F238E27FC236}">
                    <a16:creationId xmlns:a16="http://schemas.microsoft.com/office/drawing/2014/main" id="{0709FECA-9470-CB7A-C5FA-58ACD93AE656}"/>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grpSp>
        <p:sp>
          <p:nvSpPr>
            <p:cNvPr id="23" name="Freeform 8">
              <a:extLst>
                <a:ext uri="{FF2B5EF4-FFF2-40B4-BE49-F238E27FC236}">
                  <a16:creationId xmlns:a16="http://schemas.microsoft.com/office/drawing/2014/main" id="{EAC6BABD-656B-F672-1A16-1847D7A8AFFA}"/>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4" name="Freeform 8">
              <a:extLst>
                <a:ext uri="{FF2B5EF4-FFF2-40B4-BE49-F238E27FC236}">
                  <a16:creationId xmlns:a16="http://schemas.microsoft.com/office/drawing/2014/main" id="{2AE293C4-A0E4-9D9D-B228-76AC0FEB9B76}"/>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5913" y="570548"/>
            <a:ext cx="6096173"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CITATIONS</a:t>
            </a:r>
          </a:p>
        </p:txBody>
      </p:sp>
      <p:sp>
        <p:nvSpPr>
          <p:cNvPr id="3" name="TextBox 3"/>
          <p:cNvSpPr txBox="1"/>
          <p:nvPr/>
        </p:nvSpPr>
        <p:spPr>
          <a:xfrm>
            <a:off x="1028700" y="1492418"/>
            <a:ext cx="16230600" cy="8239884"/>
          </a:xfrm>
          <a:prstGeom prst="rect">
            <a:avLst/>
          </a:prstGeom>
        </p:spPr>
        <p:txBody>
          <a:bodyPr lIns="0" tIns="0" rIns="0" bIns="0" rtlCol="0" anchor="t">
            <a:spAutoFit/>
          </a:bodyPr>
          <a:lstStyle/>
          <a:p>
            <a:pPr>
              <a:lnSpc>
                <a:spcPts val="2250"/>
              </a:lnSpc>
            </a:pPr>
            <a:r>
              <a:rPr lang="en-US" sz="1500">
                <a:solidFill>
                  <a:srgbClr val="545454"/>
                </a:solidFill>
                <a:latin typeface="DM Sans"/>
              </a:rPr>
              <a:t>1. ArcGIS online. </a:t>
            </a:r>
            <a:r>
              <a:rPr lang="en-US" sz="1500" err="1">
                <a:solidFill>
                  <a:srgbClr val="545454"/>
                </a:solidFill>
                <a:latin typeface="DM Sans"/>
              </a:rPr>
              <a:t>arcgis.com</a:t>
            </a:r>
            <a:r>
              <a:rPr lang="en-US" sz="1500">
                <a:solidFill>
                  <a:srgbClr val="545454"/>
                </a:solidFill>
                <a:latin typeface="DM Sans"/>
              </a:rPr>
              <a:t>. (n.d.).</a:t>
            </a:r>
            <a:r>
              <a:rPr lang="en-US" sz="1500" u="sng">
                <a:solidFill>
                  <a:srgbClr val="545454"/>
                </a:solidFill>
                <a:latin typeface="DM Sans"/>
                <a:hlinkClick r:id="rId2" tooltip="http://www.arcgis.com/index.html"/>
              </a:rPr>
              <a:t> By creating a class system that is cheap but has useful learning, is an ideal solution for users</a:t>
            </a:r>
            <a:r>
              <a:rPr lang="en-US" sz="1500">
                <a:solidFill>
                  <a:srgbClr val="545454"/>
                </a:solidFill>
                <a:latin typeface="DM Sans"/>
              </a:rPr>
              <a:t> </a:t>
            </a:r>
          </a:p>
          <a:p>
            <a:pPr>
              <a:lnSpc>
                <a:spcPts val="2250"/>
              </a:lnSpc>
            </a:pPr>
            <a:r>
              <a:rPr lang="en-US" sz="1500">
                <a:solidFill>
                  <a:srgbClr val="545454"/>
                </a:solidFill>
                <a:latin typeface="DM Sans"/>
              </a:rPr>
              <a:t>City of Toronto. (n.d.).</a:t>
            </a:r>
            <a:r>
              <a:rPr lang="en-US" sz="1500" u="sng">
                <a:solidFill>
                  <a:srgbClr val="545454"/>
                </a:solidFill>
                <a:latin typeface="DM Sans"/>
                <a:hlinkClick r:id="rId3" tooltip="https://www.toronto.ca/legdocs/mmis/2022/au/bgrd/backgroundfile-228234.pdf"/>
              </a:rPr>
              <a:t>By creating a class system that is cheap but has useful learning, is an ideal solution for users</a:t>
            </a:r>
          </a:p>
          <a:p>
            <a:pPr>
              <a:lnSpc>
                <a:spcPts val="2250"/>
              </a:lnSpc>
            </a:pPr>
            <a:r>
              <a:rPr lang="en-US" sz="1500">
                <a:solidFill>
                  <a:srgbClr val="545454"/>
                </a:solidFill>
                <a:latin typeface="DM Sans"/>
              </a:rPr>
              <a:t>2. “Artificial Intelligence Procedure Consultation.” Artificial Intelligence Procedure Consultation- Toronto Police </a:t>
            </a:r>
            <a:r>
              <a:rPr lang="en-US" sz="1500" err="1">
                <a:solidFill>
                  <a:srgbClr val="545454"/>
                </a:solidFill>
                <a:latin typeface="DM Sans"/>
              </a:rPr>
              <a:t>Service,</a:t>
            </a:r>
            <a:r>
              <a:rPr lang="en-US" sz="1500" u="sng" err="1">
                <a:solidFill>
                  <a:srgbClr val="545454"/>
                </a:solidFill>
                <a:latin typeface="DM Sans"/>
                <a:hlinkClick r:id="rId4" tooltip="http://www.tps.ca/police-reform/artificial-intelligence-procedure-consultation/"/>
              </a:rPr>
              <a:t>www.tps.ca</a:t>
            </a:r>
            <a:r>
              <a:rPr lang="en-US" sz="1500" u="sng">
                <a:solidFill>
                  <a:srgbClr val="545454"/>
                </a:solidFill>
                <a:latin typeface="DM Sans"/>
                <a:hlinkClick r:id="rId4" tooltip="http://www.tps.ca/police-reform/artificial-intelligence-procedure-consultation/"/>
              </a:rPr>
              <a:t>/police-reform/artificial-intelligence-procedure-consultation/</a:t>
            </a:r>
            <a:r>
              <a:rPr lang="en-US" sz="1500">
                <a:solidFill>
                  <a:srgbClr val="545454"/>
                </a:solidFill>
                <a:latin typeface="DM Sans"/>
              </a:rPr>
              <a:t>. Accessed 5 June 2023. </a:t>
            </a:r>
          </a:p>
          <a:p>
            <a:pPr>
              <a:lnSpc>
                <a:spcPts val="2250"/>
              </a:lnSpc>
            </a:pPr>
            <a:r>
              <a:rPr lang="en-US" sz="1500">
                <a:solidFill>
                  <a:srgbClr val="545454"/>
                </a:solidFill>
                <a:latin typeface="DM Sans"/>
              </a:rPr>
              <a:t>3.“Data Analytics.” Toronto Police Service Public Safety Data Portal, </a:t>
            </a:r>
            <a:r>
              <a:rPr lang="en-US" sz="1500" err="1">
                <a:solidFill>
                  <a:srgbClr val="545454"/>
                </a:solidFill>
                <a:latin typeface="DM Sans"/>
              </a:rPr>
              <a:t>data.torontopolice.on.ca</a:t>
            </a:r>
            <a:r>
              <a:rPr lang="en-US" sz="1500">
                <a:solidFill>
                  <a:srgbClr val="545454"/>
                </a:solidFill>
                <a:latin typeface="DM Sans"/>
              </a:rPr>
              <a:t>/pages/data- </a:t>
            </a:r>
          </a:p>
          <a:p>
            <a:pPr>
              <a:lnSpc>
                <a:spcPts val="2250"/>
              </a:lnSpc>
            </a:pPr>
            <a:r>
              <a:rPr lang="en-US" sz="1500">
                <a:solidFill>
                  <a:srgbClr val="545454"/>
                </a:solidFill>
                <a:latin typeface="DM Sans"/>
              </a:rPr>
              <a:t>      analytics. Accessed 5 June 2023.</a:t>
            </a:r>
          </a:p>
          <a:p>
            <a:pPr>
              <a:lnSpc>
                <a:spcPts val="2250"/>
              </a:lnSpc>
            </a:pPr>
            <a:r>
              <a:rPr lang="en-US" sz="1500">
                <a:solidFill>
                  <a:srgbClr val="545454"/>
                </a:solidFill>
                <a:latin typeface="DM Sans"/>
              </a:rPr>
              <a:t>4. “Free Icons and Stickers - Millions of Images to Download.” </a:t>
            </a:r>
            <a:r>
              <a:rPr lang="en-US" sz="1500" err="1">
                <a:solidFill>
                  <a:srgbClr val="545454"/>
                </a:solidFill>
                <a:latin typeface="DM Sans"/>
              </a:rPr>
              <a:t>Flaticon</a:t>
            </a:r>
            <a:r>
              <a:rPr lang="en-US" sz="1500">
                <a:solidFill>
                  <a:srgbClr val="545454"/>
                </a:solidFill>
                <a:latin typeface="DM Sans"/>
              </a:rPr>
              <a:t>,</a:t>
            </a:r>
            <a:r>
              <a:rPr lang="en-US" sz="1500" u="sng">
                <a:solidFill>
                  <a:srgbClr val="545454"/>
                </a:solidFill>
                <a:latin typeface="DM Sans"/>
                <a:hlinkClick r:id="rId5" tooltip="http://www.flaticon.com/"/>
              </a:rPr>
              <a:t> www.flaticon.com/</a:t>
            </a:r>
            <a:r>
              <a:rPr lang="en-US" sz="1500">
                <a:solidFill>
                  <a:srgbClr val="545454"/>
                </a:solidFill>
                <a:latin typeface="DM Sans"/>
              </a:rPr>
              <a:t>. Accessed 5 June 2023. </a:t>
            </a:r>
          </a:p>
          <a:p>
            <a:pPr>
              <a:lnSpc>
                <a:spcPts val="2250"/>
              </a:lnSpc>
            </a:pPr>
            <a:r>
              <a:rPr lang="en-US" sz="1500">
                <a:solidFill>
                  <a:srgbClr val="545454"/>
                </a:solidFill>
                <a:latin typeface="DM Sans"/>
              </a:rPr>
              <a:t>5. “Intergraph Computer-Aided Dispatch (I/CAD).” Hexagon, </a:t>
            </a:r>
            <a:r>
              <a:rPr lang="en-US" sz="1500" err="1">
                <a:solidFill>
                  <a:srgbClr val="545454"/>
                </a:solidFill>
                <a:latin typeface="DM Sans"/>
              </a:rPr>
              <a:t>hexagon.com</a:t>
            </a:r>
            <a:r>
              <a:rPr lang="en-US" sz="1500">
                <a:solidFill>
                  <a:srgbClr val="545454"/>
                </a:solidFill>
                <a:latin typeface="DM Sans"/>
              </a:rPr>
              <a:t>/products/</a:t>
            </a:r>
            <a:r>
              <a:rPr lang="en-US" sz="1500" err="1">
                <a:solidFill>
                  <a:srgbClr val="545454"/>
                </a:solidFill>
                <a:latin typeface="DM Sans"/>
              </a:rPr>
              <a:t>intergraph</a:t>
            </a:r>
            <a:r>
              <a:rPr lang="en-US" sz="1500">
                <a:solidFill>
                  <a:srgbClr val="545454"/>
                </a:solidFill>
                <a:latin typeface="DM Sans"/>
              </a:rPr>
              <a:t>-computer-aided-dispatch. Accessed 5 June 2023. </a:t>
            </a:r>
          </a:p>
          <a:p>
            <a:pPr>
              <a:lnSpc>
                <a:spcPts val="2250"/>
              </a:lnSpc>
            </a:pPr>
            <a:r>
              <a:rPr lang="en-US" sz="1500">
                <a:solidFill>
                  <a:srgbClr val="545454"/>
                </a:solidFill>
                <a:latin typeface="DM Sans"/>
              </a:rPr>
              <a:t>6. scikit. (2023). Gradient boosting regression. </a:t>
            </a:r>
            <a:r>
              <a:rPr lang="en-US" sz="1500" err="1">
                <a:solidFill>
                  <a:srgbClr val="545454"/>
                </a:solidFill>
                <a:latin typeface="DM Sans"/>
              </a:rPr>
              <a:t>scikitlearn.</a:t>
            </a:r>
            <a:r>
              <a:rPr lang="en-US" sz="1500" u="sng" err="1">
                <a:solidFill>
                  <a:srgbClr val="545454"/>
                </a:solidFill>
                <a:latin typeface="DM Sans"/>
                <a:hlinkClick r:id="rId6" tooltip="https://scikit-learn.org/stable/auto_examples/ensemble/plot_gradient_boosting_regression.html"/>
              </a:rPr>
              <a:t>By</a:t>
            </a:r>
            <a:r>
              <a:rPr lang="en-US" sz="1500" u="sng">
                <a:solidFill>
                  <a:srgbClr val="545454"/>
                </a:solidFill>
                <a:latin typeface="DM Sans"/>
                <a:hlinkClick r:id="rId6" tooltip="https://scikit-learn.org/stable/auto_examples/ensemble/plot_gradient_boosting_regression.html"/>
              </a:rPr>
              <a:t> creating a class system that is cheap but has useful learning, is an ideal solution for users</a:t>
            </a:r>
            <a:r>
              <a:rPr lang="en-US" sz="1500">
                <a:solidFill>
                  <a:srgbClr val="545454"/>
                </a:solidFill>
                <a:latin typeface="DM Sans"/>
              </a:rPr>
              <a:t> </a:t>
            </a:r>
          </a:p>
          <a:p>
            <a:pPr>
              <a:lnSpc>
                <a:spcPts val="2250"/>
              </a:lnSpc>
            </a:pPr>
            <a:r>
              <a:rPr lang="en-US" sz="1500">
                <a:solidFill>
                  <a:srgbClr val="545454"/>
                </a:solidFill>
                <a:latin typeface="DM Sans"/>
              </a:rPr>
              <a:t>7. Romeo-</a:t>
            </a:r>
            <a:r>
              <a:rPr lang="en-US" sz="1500" err="1">
                <a:solidFill>
                  <a:srgbClr val="545454"/>
                </a:solidFill>
                <a:latin typeface="DM Sans"/>
              </a:rPr>
              <a:t>Beehler</a:t>
            </a:r>
            <a:r>
              <a:rPr lang="en-US" sz="1500">
                <a:solidFill>
                  <a:srgbClr val="545454"/>
                </a:solidFill>
                <a:latin typeface="DM Sans"/>
              </a:rPr>
              <a:t>. “Review of Toronto Police Service – Opportunities to Support More Effective Responses to Calls for Service.” Toronto Auditor General, 14 June 2022,</a:t>
            </a:r>
            <a:r>
              <a:rPr lang="en-US" sz="1500" u="sng">
                <a:solidFill>
                  <a:srgbClr val="545454"/>
                </a:solidFill>
                <a:latin typeface="DM Sans"/>
                <a:hlinkClick r:id="rId7" tooltip="http://www.torontoauditor.ca/report/review-of-toronto-police-service-opportunities-to-support-more-effective-responses-to-calls-for-service/"/>
              </a:rPr>
              <a:t> www.torontoauditor.ca/report/review-of-toronto-police-service-opportunities-to-support-more-effective-responses-to-calls-for-service/</a:t>
            </a:r>
            <a:r>
              <a:rPr lang="en-US" sz="1500">
                <a:solidFill>
                  <a:srgbClr val="545454"/>
                </a:solidFill>
                <a:latin typeface="DM Sans"/>
              </a:rPr>
              <a:t>. </a:t>
            </a:r>
          </a:p>
          <a:p>
            <a:pPr>
              <a:lnSpc>
                <a:spcPts val="2250"/>
              </a:lnSpc>
            </a:pPr>
            <a:r>
              <a:rPr lang="en-US" sz="1500">
                <a:solidFill>
                  <a:srgbClr val="545454"/>
                </a:solidFill>
                <a:latin typeface="DM Sans"/>
              </a:rPr>
              <a:t>8. Romeo-</a:t>
            </a:r>
            <a:r>
              <a:rPr lang="en-US" sz="1500" err="1">
                <a:solidFill>
                  <a:srgbClr val="545454"/>
                </a:solidFill>
                <a:latin typeface="DM Sans"/>
              </a:rPr>
              <a:t>Beehler</a:t>
            </a:r>
            <a:r>
              <a:rPr lang="en-US" sz="1500">
                <a:solidFill>
                  <a:srgbClr val="545454"/>
                </a:solidFill>
                <a:latin typeface="DM Sans"/>
              </a:rPr>
              <a:t>,</a:t>
            </a:r>
            <a:r>
              <a:rPr lang="en-US" sz="1500" u="sng">
                <a:solidFill>
                  <a:srgbClr val="545454"/>
                </a:solidFill>
                <a:latin typeface="DM Sans"/>
                <a:hlinkClick r:id="rId8" tooltip="http://www.toronto.ca/legdocs/mmis/2022/au/bgrd/backgroundfile-228234.pdf"/>
              </a:rPr>
              <a:t> www.toronto.ca/legdocs/mmis/2022/au/bgrd/backgroundfile-228234.pdf</a:t>
            </a:r>
            <a:r>
              <a:rPr lang="en-US" sz="1500">
                <a:solidFill>
                  <a:srgbClr val="545454"/>
                </a:solidFill>
                <a:latin typeface="DM Sans"/>
              </a:rPr>
              <a:t>, 14 June 2022, Accessed 5 June 2023. </a:t>
            </a:r>
          </a:p>
          <a:p>
            <a:pPr>
              <a:lnSpc>
                <a:spcPts val="2250"/>
              </a:lnSpc>
            </a:pPr>
            <a:r>
              <a:rPr lang="en-US" sz="1500">
                <a:solidFill>
                  <a:srgbClr val="545454"/>
                </a:solidFill>
                <a:latin typeface="DM Sans"/>
              </a:rPr>
              <a:t>9. “Shooting and Firearm Discharges Open Data.” Toronto Police Service Public Safety Data Portal, </a:t>
            </a:r>
            <a:r>
              <a:rPr lang="en-US" sz="1500" err="1">
                <a:solidFill>
                  <a:srgbClr val="545454"/>
                </a:solidFill>
                <a:latin typeface="DM Sans"/>
              </a:rPr>
              <a:t>data.torontopolice.on.ca</a:t>
            </a:r>
            <a:r>
              <a:rPr lang="en-US" sz="1500">
                <a:solidFill>
                  <a:srgbClr val="545454"/>
                </a:solidFill>
                <a:latin typeface="DM Sans"/>
              </a:rPr>
              <a:t>/datasets/</a:t>
            </a:r>
            <a:r>
              <a:rPr lang="en-US" sz="1500" err="1">
                <a:solidFill>
                  <a:srgbClr val="545454"/>
                </a:solidFill>
                <a:latin typeface="DM Sans"/>
              </a:rPr>
              <a:t>TorontoPS</a:t>
            </a:r>
            <a:r>
              <a:rPr lang="en-US" sz="1500">
                <a:solidFill>
                  <a:srgbClr val="545454"/>
                </a:solidFill>
                <a:latin typeface="DM Sans"/>
              </a:rPr>
              <a:t>::shooting-and-firearm-discharges-open-data/</a:t>
            </a:r>
            <a:r>
              <a:rPr lang="en-US" sz="1500" err="1">
                <a:solidFill>
                  <a:srgbClr val="545454"/>
                </a:solidFill>
                <a:latin typeface="DM Sans"/>
              </a:rPr>
              <a:t>explore?location</a:t>
            </a:r>
            <a:r>
              <a:rPr lang="en-US" sz="1500">
                <a:solidFill>
                  <a:srgbClr val="545454"/>
                </a:solidFill>
                <a:latin typeface="DM Sans"/>
              </a:rPr>
              <a:t>=43.696050%2C-79.363765%2C10.00. Accessed 5 June 2023. </a:t>
            </a:r>
          </a:p>
          <a:p>
            <a:pPr>
              <a:lnSpc>
                <a:spcPts val="2250"/>
              </a:lnSpc>
            </a:pPr>
            <a:r>
              <a:rPr lang="en-US" sz="1500">
                <a:solidFill>
                  <a:srgbClr val="545454"/>
                </a:solidFill>
                <a:latin typeface="DM Sans"/>
              </a:rPr>
              <a:t>10. SWOT Analysis of the Metropolitan Police Department Example.” Free Essays - </a:t>
            </a:r>
            <a:r>
              <a:rPr lang="en-US" sz="1500" err="1">
                <a:solidFill>
                  <a:srgbClr val="545454"/>
                </a:solidFill>
                <a:latin typeface="DM Sans"/>
              </a:rPr>
              <a:t>PhDessay.Com</a:t>
            </a:r>
            <a:r>
              <a:rPr lang="en-US" sz="1500">
                <a:solidFill>
                  <a:srgbClr val="545454"/>
                </a:solidFill>
                <a:latin typeface="DM Sans"/>
              </a:rPr>
              <a:t>, 17 Aug. 2022, </a:t>
            </a:r>
            <a:r>
              <a:rPr lang="en-US" sz="1500" err="1">
                <a:solidFill>
                  <a:srgbClr val="545454"/>
                </a:solidFill>
                <a:latin typeface="DM Sans"/>
              </a:rPr>
              <a:t>phdessay.com</a:t>
            </a:r>
            <a:r>
              <a:rPr lang="en-US" sz="1500">
                <a:solidFill>
                  <a:srgbClr val="545454"/>
                </a:solidFill>
                <a:latin typeface="DM Sans"/>
              </a:rPr>
              <a:t>/swot-analysis-of-the-metropolitan-police-department/</a:t>
            </a:r>
          </a:p>
          <a:p>
            <a:pPr>
              <a:lnSpc>
                <a:spcPts val="2250"/>
              </a:lnSpc>
            </a:pPr>
            <a:r>
              <a:rPr lang="en-US" sz="1500">
                <a:solidFill>
                  <a:srgbClr val="545454"/>
                </a:solidFill>
                <a:latin typeface="DM Sans"/>
              </a:rPr>
              <a:t>11. “Use of Artificial Intelligence Technology.” Toronto Police Services Board, 19 May 2022, </a:t>
            </a:r>
            <a:r>
              <a:rPr lang="en-US" sz="1500" err="1">
                <a:solidFill>
                  <a:srgbClr val="545454"/>
                </a:solidFill>
                <a:latin typeface="DM Sans"/>
              </a:rPr>
              <a:t>tpsb.ca</a:t>
            </a:r>
            <a:r>
              <a:rPr lang="en-US" sz="1500">
                <a:solidFill>
                  <a:srgbClr val="545454"/>
                </a:solidFill>
                <a:latin typeface="DM Sans"/>
              </a:rPr>
              <a:t>/policies-by-laws/board-policies/195-use-of-artificial-intelligence-technology. </a:t>
            </a:r>
          </a:p>
          <a:p>
            <a:pPr>
              <a:lnSpc>
                <a:spcPts val="2250"/>
              </a:lnSpc>
            </a:pPr>
            <a:r>
              <a:rPr lang="en-US" sz="1500">
                <a:solidFill>
                  <a:srgbClr val="545454"/>
                </a:solidFill>
                <a:latin typeface="DM Sans"/>
              </a:rPr>
              <a:t>12. “Use of New Artificial Intelligence Technology Policy - Public Consultation.” Toronto Police Services Board - Artificial Intelligence Technologies Policy - Public Consultation, 5 Aug. 2022, </a:t>
            </a:r>
            <a:r>
              <a:rPr lang="en-US" sz="1500" err="1">
                <a:solidFill>
                  <a:srgbClr val="545454"/>
                </a:solidFill>
                <a:latin typeface="DM Sans"/>
              </a:rPr>
              <a:t>tpsb.ca</a:t>
            </a:r>
            <a:r>
              <a:rPr lang="en-US" sz="1500">
                <a:solidFill>
                  <a:srgbClr val="545454"/>
                </a:solidFill>
                <a:latin typeface="DM Sans"/>
              </a:rPr>
              <a:t>/ai.</a:t>
            </a:r>
          </a:p>
          <a:p>
            <a:pPr>
              <a:lnSpc>
                <a:spcPts val="2250"/>
              </a:lnSpc>
            </a:pPr>
            <a:r>
              <a:rPr lang="en-US" sz="1500">
                <a:solidFill>
                  <a:srgbClr val="545454"/>
                </a:solidFill>
                <a:latin typeface="DM Sans"/>
              </a:rPr>
              <a:t>13. Chen, &amp; </a:t>
            </a:r>
            <a:r>
              <a:rPr lang="en-US" sz="1500" err="1">
                <a:solidFill>
                  <a:srgbClr val="545454"/>
                </a:solidFill>
                <a:latin typeface="DM Sans"/>
              </a:rPr>
              <a:t>Guestrin</a:t>
            </a:r>
            <a:r>
              <a:rPr lang="en-US" sz="1500">
                <a:solidFill>
                  <a:srgbClr val="545454"/>
                </a:solidFill>
                <a:latin typeface="DM Sans"/>
              </a:rPr>
              <a:t>, C. (2016). </a:t>
            </a:r>
            <a:r>
              <a:rPr lang="en-US" sz="1500" err="1">
                <a:solidFill>
                  <a:srgbClr val="545454"/>
                </a:solidFill>
                <a:latin typeface="DM Sans"/>
              </a:rPr>
              <a:t>XGBoost</a:t>
            </a:r>
            <a:r>
              <a:rPr lang="en-US" sz="1500">
                <a:solidFill>
                  <a:srgbClr val="545454"/>
                </a:solidFill>
                <a:latin typeface="DM Sans"/>
              </a:rPr>
              <a:t>: A Scalable Tree Boosting System. Proceedings of the 22nd ACM SIGKDD International Conference on Knowledge Discovery and Data Mining, 13-17-, 785–794.</a:t>
            </a:r>
            <a:r>
              <a:rPr lang="en-US" sz="1500" u="sng">
                <a:solidFill>
                  <a:srgbClr val="545454"/>
                </a:solidFill>
                <a:latin typeface="DM Sans"/>
                <a:hlinkClick r:id="rId9" tooltip="https://doi.org/10.1145/2939672.2939785"/>
              </a:rPr>
              <a:t> By creating a class system that is cheap but has useful learning, is an ideal solution for users</a:t>
            </a:r>
          </a:p>
          <a:p>
            <a:pPr>
              <a:lnSpc>
                <a:spcPts val="2250"/>
              </a:lnSpc>
            </a:pPr>
            <a:r>
              <a:rPr lang="en-US" sz="1500">
                <a:solidFill>
                  <a:srgbClr val="545454"/>
                </a:solidFill>
                <a:latin typeface="DM Sans"/>
              </a:rPr>
              <a:t>14. Friedman. (2001). Greedy Function Approximation: A Gradient Boosting Machine. The Annals of Statistics, 29(5), 1189–1232.</a:t>
            </a:r>
            <a:r>
              <a:rPr lang="en-US" sz="1500" u="sng">
                <a:solidFill>
                  <a:srgbClr val="545454"/>
                </a:solidFill>
                <a:latin typeface="DM Sans"/>
                <a:hlinkClick r:id="rId10" tooltip="https://doi.org/10.1214/aos/101320345"/>
              </a:rPr>
              <a:t> By creating a class system that is cheap but has useful learning, is an ideal solution for users</a:t>
            </a:r>
          </a:p>
          <a:p>
            <a:pPr>
              <a:lnSpc>
                <a:spcPts val="2250"/>
              </a:lnSpc>
            </a:pPr>
            <a:r>
              <a:rPr lang="en-US" sz="1500">
                <a:solidFill>
                  <a:srgbClr val="545454"/>
                </a:solidFill>
                <a:latin typeface="DM Sans"/>
              </a:rPr>
              <a:t>15. Keefe, W. (2023, June 9). Crime location analysis and prediction using Python and Machine Learning. </a:t>
            </a:r>
            <a:r>
              <a:rPr lang="en-US" sz="1500" err="1">
                <a:solidFill>
                  <a:srgbClr val="545454"/>
                </a:solidFill>
                <a:latin typeface="DM Sans"/>
              </a:rPr>
              <a:t>Medium.</a:t>
            </a:r>
            <a:r>
              <a:rPr lang="en-US" sz="1500" u="sng" err="1">
                <a:solidFill>
                  <a:srgbClr val="545454"/>
                </a:solidFill>
                <a:latin typeface="DM Sans"/>
                <a:hlinkClick r:id="rId11" tooltip="https://towardsdatascience.com/crime-location-analysis-and-prediction-using-python-and-machine-learning-1d8db9c8b6e6"/>
              </a:rPr>
              <a:t>By</a:t>
            </a:r>
            <a:r>
              <a:rPr lang="en-US" sz="1500" u="sng">
                <a:solidFill>
                  <a:srgbClr val="545454"/>
                </a:solidFill>
                <a:latin typeface="DM Sans"/>
                <a:hlinkClick r:id="rId11" tooltip="https://towardsdatascience.com/crime-location-analysis-and-prediction-using-python-and-machine-learning-1d8db9c8b6e6"/>
              </a:rPr>
              <a:t> creating a class system that is cheap but has useful learning, is an ideal solution for users</a:t>
            </a:r>
          </a:p>
          <a:p>
            <a:pPr>
              <a:lnSpc>
                <a:spcPts val="2250"/>
              </a:lnSpc>
            </a:pPr>
            <a:r>
              <a:rPr lang="en-US" sz="1500">
                <a:solidFill>
                  <a:srgbClr val="545454"/>
                </a:solidFill>
                <a:latin typeface="DM Sans"/>
              </a:rPr>
              <a:t>16. Masui, T. (2022, February 12). All you need to know about gradient boosting algorithm − Part 1. regression. </a:t>
            </a:r>
            <a:r>
              <a:rPr lang="en-US" sz="1500" err="1">
                <a:solidFill>
                  <a:srgbClr val="545454"/>
                </a:solidFill>
                <a:latin typeface="DM Sans"/>
              </a:rPr>
              <a:t>Medium.</a:t>
            </a:r>
            <a:r>
              <a:rPr lang="en-US" sz="1500" u="sng" err="1">
                <a:solidFill>
                  <a:srgbClr val="545454"/>
                </a:solidFill>
                <a:latin typeface="DM Sans"/>
                <a:hlinkClick r:id="rId12" tooltip="https://towardsdatascience.com/all-you-need-to-know-about-gradient-boosting-algorithm-part-1-regression-2520a34a502"/>
              </a:rPr>
              <a:t>By</a:t>
            </a:r>
            <a:r>
              <a:rPr lang="en-US" sz="1500" u="sng">
                <a:solidFill>
                  <a:srgbClr val="545454"/>
                </a:solidFill>
                <a:latin typeface="DM Sans"/>
                <a:hlinkClick r:id="rId12" tooltip="https://towardsdatascience.com/all-you-need-to-know-about-gradient-boosting-algorithm-part-1-regression-2520a34a502"/>
              </a:rPr>
              <a:t> creating a class system that is cheap but has useful learning, is an ideal solution for users</a:t>
            </a:r>
          </a:p>
          <a:p>
            <a:pPr>
              <a:lnSpc>
                <a:spcPts val="2250"/>
              </a:lnSpc>
            </a:pPr>
            <a:endParaRPr lang="en-US" sz="1500" u="sng">
              <a:solidFill>
                <a:srgbClr val="545454"/>
              </a:solidFill>
              <a:latin typeface="DM Sans"/>
              <a:hlinkClick r:id="rId12" tooltip="https://towardsdatascience.com/all-you-need-to-know-about-gradient-boosting-algorithm-part-1-regression-2520a34a502"/>
            </a:endParaRPr>
          </a:p>
          <a:p>
            <a:pPr>
              <a:lnSpc>
                <a:spcPts val="2250"/>
              </a:lnSpc>
            </a:pPr>
            <a:endParaRPr lang="en-US" sz="1500" u="sng">
              <a:solidFill>
                <a:srgbClr val="545454"/>
              </a:solidFill>
              <a:latin typeface="DM Sans"/>
              <a:hlinkClick r:id="rId12" tooltip="https://towardsdatascience.com/all-you-need-to-know-about-gradient-boosting-algorithm-part-1-regression-2520a34a50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5913" y="570548"/>
            <a:ext cx="6096173"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APPENDIX</a:t>
            </a:r>
          </a:p>
        </p:txBody>
      </p:sp>
      <p:sp>
        <p:nvSpPr>
          <p:cNvPr id="3" name="TextBox 3"/>
          <p:cNvSpPr txBox="1"/>
          <p:nvPr/>
        </p:nvSpPr>
        <p:spPr>
          <a:xfrm>
            <a:off x="1028700" y="2164080"/>
            <a:ext cx="16230600" cy="2979420"/>
          </a:xfrm>
          <a:prstGeom prst="rect">
            <a:avLst/>
          </a:prstGeom>
        </p:spPr>
        <p:txBody>
          <a:bodyPr lIns="0" tIns="0" rIns="0" bIns="0" rtlCol="0" anchor="t">
            <a:spAutoFit/>
          </a:bodyPr>
          <a:lstStyle/>
          <a:p>
            <a:pPr marL="496569" lvl="1" indent="-248284">
              <a:lnSpc>
                <a:spcPts val="3449"/>
              </a:lnSpc>
              <a:buFont typeface="Arial"/>
              <a:buChar char="•"/>
            </a:pPr>
            <a:r>
              <a:rPr lang="en-US" sz="2299">
                <a:solidFill>
                  <a:srgbClr val="545454"/>
                </a:solidFill>
                <a:latin typeface="DM Sans"/>
              </a:rPr>
              <a:t>Google Distance Matrix API - </a:t>
            </a:r>
            <a:r>
              <a:rPr lang="en-US" sz="2299" u="sng">
                <a:solidFill>
                  <a:srgbClr val="545454"/>
                </a:solidFill>
                <a:latin typeface="DM Sans"/>
                <a:hlinkClick r:id="rId2" tooltip="https://console.cloud.google.com/apis/library/distance-matrix-backend.googleapis.com?project=infra-hulling-394023&amp;supportedpurview=project"/>
              </a:rPr>
              <a:t>https://console.cloud.google.com/apis/library/distance-matrix-backend.googleapis.com?project=infra-hulling-394023&amp;supportedpurview=project</a:t>
            </a:r>
          </a:p>
          <a:p>
            <a:pPr marL="993138" lvl="2" indent="-331046">
              <a:lnSpc>
                <a:spcPts val="3449"/>
              </a:lnSpc>
              <a:buFont typeface="Arial"/>
              <a:buChar char="⚬"/>
            </a:pPr>
            <a:r>
              <a:rPr lang="en-US" sz="2299">
                <a:solidFill>
                  <a:srgbClr val="545454"/>
                </a:solidFill>
                <a:latin typeface="DM Sans"/>
              </a:rPr>
              <a:t>Request URL: </a:t>
            </a:r>
            <a:r>
              <a:rPr lang="en-US" sz="2299" u="sng">
                <a:solidFill>
                  <a:srgbClr val="545454"/>
                </a:solidFill>
                <a:latin typeface="DM Sans"/>
                <a:hlinkClick r:id="rId3" tooltip="https://maps.googleapis.com/maps/api/distancematrix/json?units=metric"/>
              </a:rPr>
              <a:t>https://maps.googleapis.com/maps/api/distancematrix/json?units=metric</a:t>
            </a:r>
          </a:p>
          <a:p>
            <a:pPr marL="993138" lvl="2" indent="-331046">
              <a:lnSpc>
                <a:spcPts val="3449"/>
              </a:lnSpc>
              <a:buFont typeface="Arial"/>
              <a:buChar char="⚬"/>
            </a:pPr>
            <a:r>
              <a:rPr lang="en-US" sz="2299">
                <a:solidFill>
                  <a:srgbClr val="545454"/>
                </a:solidFill>
                <a:latin typeface="DM Sans"/>
              </a:rPr>
              <a:t>HTTP Method: GET</a:t>
            </a:r>
          </a:p>
          <a:p>
            <a:pPr>
              <a:lnSpc>
                <a:spcPts val="3449"/>
              </a:lnSpc>
            </a:pPr>
            <a:endParaRPr lang="en-US" sz="2299">
              <a:solidFill>
                <a:srgbClr val="545454"/>
              </a:solidFill>
              <a:latin typeface="DM Sans"/>
            </a:endParaRPr>
          </a:p>
          <a:p>
            <a:pPr marL="496569" lvl="1" indent="-248284">
              <a:lnSpc>
                <a:spcPts val="3449"/>
              </a:lnSpc>
              <a:buFont typeface="Arial"/>
              <a:buChar char="•"/>
            </a:pPr>
            <a:r>
              <a:rPr lang="en-US" sz="2299">
                <a:solidFill>
                  <a:srgbClr val="545454"/>
                </a:solidFill>
                <a:latin typeface="DM Sans"/>
              </a:rPr>
              <a:t>See Code Bundle “Toronto Police Patrol Program 2.zip” attached. </a:t>
            </a:r>
          </a:p>
          <a:p>
            <a:pPr>
              <a:lnSpc>
                <a:spcPts val="3449"/>
              </a:lnSpc>
            </a:pPr>
            <a:endParaRPr lang="en-US" sz="2299">
              <a:solidFill>
                <a:srgbClr val="545454"/>
              </a:solidFill>
              <a:latin typeface="DM Sans"/>
            </a:endParaRPr>
          </a:p>
        </p:txBody>
      </p:sp>
      <p:sp>
        <p:nvSpPr>
          <p:cNvPr id="4" name="TextBox 4"/>
          <p:cNvSpPr txBox="1"/>
          <p:nvPr/>
        </p:nvSpPr>
        <p:spPr>
          <a:xfrm>
            <a:off x="5276850" y="1315402"/>
            <a:ext cx="7734300" cy="447675"/>
          </a:xfrm>
          <a:prstGeom prst="rect">
            <a:avLst/>
          </a:prstGeom>
        </p:spPr>
        <p:txBody>
          <a:bodyPr lIns="0" tIns="0" rIns="0" bIns="0" rtlCol="0" anchor="t">
            <a:spAutoFit/>
          </a:bodyPr>
          <a:lstStyle/>
          <a:p>
            <a:pPr algn="ctr">
              <a:lnSpc>
                <a:spcPts val="3749"/>
              </a:lnSpc>
            </a:pPr>
            <a:r>
              <a:rPr lang="en-US" sz="2499">
                <a:solidFill>
                  <a:srgbClr val="545454"/>
                </a:solidFill>
                <a:latin typeface="DM Sans"/>
              </a:rPr>
              <a:t>The code bundle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9314" y="5892465"/>
            <a:ext cx="7112947" cy="2606686"/>
            <a:chOff x="0" y="0"/>
            <a:chExt cx="2960483" cy="1144318"/>
          </a:xfrm>
        </p:grpSpPr>
        <p:sp>
          <p:nvSpPr>
            <p:cNvPr id="3" name="Freeform 3"/>
            <p:cNvSpPr/>
            <p:nvPr/>
          </p:nvSpPr>
          <p:spPr>
            <a:xfrm>
              <a:off x="0" y="0"/>
              <a:ext cx="2960483" cy="1144318"/>
            </a:xfrm>
            <a:custGeom>
              <a:avLst/>
              <a:gdLst/>
              <a:ahLst/>
              <a:cxnLst/>
              <a:rect l="l" t="t" r="r" b="b"/>
              <a:pathLst>
                <a:path w="2960483" h="1144318">
                  <a:moveTo>
                    <a:pt x="0" y="0"/>
                  </a:moveTo>
                  <a:lnTo>
                    <a:pt x="2960483" y="0"/>
                  </a:lnTo>
                  <a:lnTo>
                    <a:pt x="2960483" y="1144318"/>
                  </a:lnTo>
                  <a:lnTo>
                    <a:pt x="0" y="1144318"/>
                  </a:lnTo>
                  <a:close/>
                </a:path>
              </a:pathLst>
            </a:custGeom>
            <a:solidFill>
              <a:srgbClr val="0795FF"/>
            </a:solidFill>
          </p:spPr>
          <p:txBody>
            <a:bodyPr/>
            <a:lstStyle/>
            <a:p>
              <a:endParaRPr lang="en-CA"/>
            </a:p>
          </p:txBody>
        </p:sp>
      </p:grpSp>
      <p:sp>
        <p:nvSpPr>
          <p:cNvPr id="4" name="Freeform 4"/>
          <p:cNvSpPr/>
          <p:nvPr/>
        </p:nvSpPr>
        <p:spPr>
          <a:xfrm>
            <a:off x="9623395" y="464499"/>
            <a:ext cx="7394198" cy="5280482"/>
          </a:xfrm>
          <a:custGeom>
            <a:avLst/>
            <a:gdLst/>
            <a:ahLst/>
            <a:cxnLst/>
            <a:rect l="l" t="t" r="r" b="b"/>
            <a:pathLst>
              <a:path w="7846428" h="5415949">
                <a:moveTo>
                  <a:pt x="0" y="0"/>
                </a:moveTo>
                <a:lnTo>
                  <a:pt x="7846428" y="0"/>
                </a:lnTo>
                <a:lnTo>
                  <a:pt x="7846428" y="5415949"/>
                </a:lnTo>
                <a:lnTo>
                  <a:pt x="0" y="5415949"/>
                </a:lnTo>
                <a:lnTo>
                  <a:pt x="0" y="0"/>
                </a:lnTo>
                <a:close/>
              </a:path>
            </a:pathLst>
          </a:custGeom>
          <a:blipFill>
            <a:blip r:embed="rId3"/>
            <a:stretch>
              <a:fillRect/>
            </a:stretch>
          </a:blipFill>
        </p:spPr>
        <p:txBody>
          <a:bodyPr/>
          <a:lstStyle/>
          <a:p>
            <a:endParaRPr lang="en-CA"/>
          </a:p>
        </p:txBody>
      </p:sp>
      <p:sp>
        <p:nvSpPr>
          <p:cNvPr id="5" name="Freeform 5"/>
          <p:cNvSpPr/>
          <p:nvPr/>
        </p:nvSpPr>
        <p:spPr>
          <a:xfrm>
            <a:off x="1019175" y="3804407"/>
            <a:ext cx="7109819" cy="4945808"/>
          </a:xfrm>
          <a:custGeom>
            <a:avLst/>
            <a:gdLst/>
            <a:ahLst/>
            <a:cxnLst/>
            <a:rect l="l" t="t" r="r" b="b"/>
            <a:pathLst>
              <a:path w="8190853" h="5299964">
                <a:moveTo>
                  <a:pt x="0" y="0"/>
                </a:moveTo>
                <a:lnTo>
                  <a:pt x="8190853" y="0"/>
                </a:lnTo>
                <a:lnTo>
                  <a:pt x="8190853" y="5299963"/>
                </a:lnTo>
                <a:lnTo>
                  <a:pt x="0" y="5299963"/>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9977489" y="6148749"/>
            <a:ext cx="7040104" cy="2066463"/>
          </a:xfrm>
          <a:prstGeom prst="rect">
            <a:avLst/>
          </a:prstGeom>
        </p:spPr>
        <p:txBody>
          <a:bodyPr wrap="square" lIns="0" tIns="0" rIns="0" bIns="0" rtlCol="0" anchor="t">
            <a:spAutoFit/>
          </a:bodyPr>
          <a:lstStyle/>
          <a:p>
            <a:pPr>
              <a:lnSpc>
                <a:spcPts val="3199"/>
              </a:lnSpc>
            </a:pPr>
            <a:r>
              <a:rPr lang="en-US" sz="3199">
                <a:solidFill>
                  <a:srgbClr val="FFFFFF"/>
                </a:solidFill>
                <a:latin typeface="DM Sans"/>
              </a:rPr>
              <a:t>The performance targets set in 1995 aim for a response time of 6 minutes for P1 and P2 calls. Figures show that these targets were not met by 72% of P1 calls and 92% of P2 calls.</a:t>
            </a:r>
          </a:p>
        </p:txBody>
      </p:sp>
      <p:sp>
        <p:nvSpPr>
          <p:cNvPr id="7" name="TextBox 7"/>
          <p:cNvSpPr txBox="1"/>
          <p:nvPr/>
        </p:nvSpPr>
        <p:spPr>
          <a:xfrm>
            <a:off x="1028700" y="933451"/>
            <a:ext cx="7647574" cy="820289"/>
          </a:xfrm>
          <a:prstGeom prst="rect">
            <a:avLst/>
          </a:prstGeom>
        </p:spPr>
        <p:txBody>
          <a:bodyPr wrap="square" lIns="0" tIns="0" rIns="0" bIns="0" rtlCol="0" anchor="t">
            <a:spAutoFit/>
          </a:bodyPr>
          <a:lstStyle/>
          <a:p>
            <a:pPr>
              <a:lnSpc>
                <a:spcPts val="6719"/>
              </a:lnSpc>
            </a:pPr>
            <a:r>
              <a:rPr lang="en-US" sz="4800">
                <a:solidFill>
                  <a:srgbClr val="000000"/>
                </a:solidFill>
                <a:latin typeface="DM Sans Bold"/>
              </a:rPr>
              <a:t>BACKGROUND</a:t>
            </a:r>
          </a:p>
        </p:txBody>
      </p:sp>
      <p:sp>
        <p:nvSpPr>
          <p:cNvPr id="8" name="TextBox 8"/>
          <p:cNvSpPr txBox="1"/>
          <p:nvPr/>
        </p:nvSpPr>
        <p:spPr>
          <a:xfrm>
            <a:off x="1028700" y="1697355"/>
            <a:ext cx="8773630" cy="500586"/>
          </a:xfrm>
          <a:prstGeom prst="rect">
            <a:avLst/>
          </a:prstGeom>
        </p:spPr>
        <p:txBody>
          <a:bodyPr wrap="square" lIns="0" tIns="0" rIns="0" bIns="0" rtlCol="0" anchor="t">
            <a:spAutoFit/>
          </a:bodyPr>
          <a:lstStyle/>
          <a:p>
            <a:pPr>
              <a:lnSpc>
                <a:spcPts val="4060"/>
              </a:lnSpc>
            </a:pPr>
            <a:r>
              <a:rPr lang="en-US" sz="2900">
                <a:solidFill>
                  <a:srgbClr val="0795FF"/>
                </a:solidFill>
                <a:latin typeface="DM Sans Bold"/>
              </a:rPr>
              <a:t>High Frequency of Crimes in the past 6 years</a:t>
            </a:r>
          </a:p>
        </p:txBody>
      </p:sp>
      <p:sp>
        <p:nvSpPr>
          <p:cNvPr id="9" name="TextBox 9"/>
          <p:cNvSpPr txBox="1"/>
          <p:nvPr/>
        </p:nvSpPr>
        <p:spPr>
          <a:xfrm>
            <a:off x="1028700" y="2398163"/>
            <a:ext cx="7647574" cy="895373"/>
          </a:xfrm>
          <a:prstGeom prst="rect">
            <a:avLst/>
          </a:prstGeom>
        </p:spPr>
        <p:txBody>
          <a:bodyPr wrap="square" lIns="0" tIns="0" rIns="0" bIns="0" rtlCol="0" anchor="t">
            <a:spAutoFit/>
          </a:bodyPr>
          <a:lstStyle/>
          <a:p>
            <a:pPr>
              <a:lnSpc>
                <a:spcPts val="2299"/>
              </a:lnSpc>
            </a:pPr>
            <a:r>
              <a:rPr lang="en-US" sz="2299">
                <a:solidFill>
                  <a:srgbClr val="545454"/>
                </a:solidFill>
                <a:latin typeface="DM Sans"/>
              </a:rPr>
              <a:t>A trend has developed, with around </a:t>
            </a:r>
            <a:r>
              <a:rPr lang="en-US" sz="2299" b="1">
                <a:solidFill>
                  <a:srgbClr val="545454"/>
                </a:solidFill>
                <a:latin typeface="DM Sans"/>
              </a:rPr>
              <a:t>300</a:t>
            </a:r>
            <a:r>
              <a:rPr lang="en-US" sz="2299">
                <a:solidFill>
                  <a:srgbClr val="545454"/>
                </a:solidFill>
                <a:latin typeface="DM Sans"/>
              </a:rPr>
              <a:t> instances per year serving as a worrisome baseline. The TPS needs assistance to stop these injuries and fatalities.</a:t>
            </a:r>
          </a:p>
        </p:txBody>
      </p:sp>
      <p:grpSp>
        <p:nvGrpSpPr>
          <p:cNvPr id="53" name="Group 52">
            <a:extLst>
              <a:ext uri="{FF2B5EF4-FFF2-40B4-BE49-F238E27FC236}">
                <a16:creationId xmlns:a16="http://schemas.microsoft.com/office/drawing/2014/main" id="{BBA141CD-33BF-6A7E-2E66-EDF439EE2B45}"/>
              </a:ext>
            </a:extLst>
          </p:cNvPr>
          <p:cNvGrpSpPr/>
          <p:nvPr/>
        </p:nvGrpSpPr>
        <p:grpSpPr>
          <a:xfrm>
            <a:off x="-2030106" y="8803334"/>
            <a:ext cx="22348211" cy="1524414"/>
            <a:chOff x="-2186569" y="8767318"/>
            <a:chExt cx="22348211" cy="1524414"/>
          </a:xfrm>
        </p:grpSpPr>
        <p:grpSp>
          <p:nvGrpSpPr>
            <p:cNvPr id="52" name="Group 51">
              <a:extLst>
                <a:ext uri="{FF2B5EF4-FFF2-40B4-BE49-F238E27FC236}">
                  <a16:creationId xmlns:a16="http://schemas.microsoft.com/office/drawing/2014/main" id="{42571993-9626-DF86-637A-C51F27115CD1}"/>
                </a:ext>
              </a:extLst>
            </p:cNvPr>
            <p:cNvGrpSpPr/>
            <p:nvPr/>
          </p:nvGrpSpPr>
          <p:grpSpPr>
            <a:xfrm>
              <a:off x="256743" y="8767318"/>
              <a:ext cx="17418875" cy="1519682"/>
              <a:chOff x="256743" y="8767318"/>
              <a:chExt cx="17418875" cy="1519682"/>
            </a:xfrm>
          </p:grpSpPr>
          <p:sp>
            <p:nvSpPr>
              <p:cNvPr id="11" name="Freeform 2">
                <a:extLst>
                  <a:ext uri="{FF2B5EF4-FFF2-40B4-BE49-F238E27FC236}">
                    <a16:creationId xmlns:a16="http://schemas.microsoft.com/office/drawing/2014/main" id="{81A6859A-CAB4-2920-3A1B-3667A44B7CA6}"/>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2" name="Freeform 3">
                <a:extLst>
                  <a:ext uri="{FF2B5EF4-FFF2-40B4-BE49-F238E27FC236}">
                    <a16:creationId xmlns:a16="http://schemas.microsoft.com/office/drawing/2014/main" id="{793090D6-AC16-DD37-AE69-999AD7FF3A83}"/>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3" name="Freeform 4">
                <a:extLst>
                  <a:ext uri="{FF2B5EF4-FFF2-40B4-BE49-F238E27FC236}">
                    <a16:creationId xmlns:a16="http://schemas.microsoft.com/office/drawing/2014/main" id="{2F2860FA-A7EE-68A5-E39C-92C09862E73B}"/>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4" name="Freeform 5">
                <a:extLst>
                  <a:ext uri="{FF2B5EF4-FFF2-40B4-BE49-F238E27FC236}">
                    <a16:creationId xmlns:a16="http://schemas.microsoft.com/office/drawing/2014/main" id="{71013EDF-B41D-ADBB-9C23-4A83C525B2AB}"/>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5" name="Freeform 6">
                <a:extLst>
                  <a:ext uri="{FF2B5EF4-FFF2-40B4-BE49-F238E27FC236}">
                    <a16:creationId xmlns:a16="http://schemas.microsoft.com/office/drawing/2014/main" id="{9E144625-B01F-5B40-B226-C5B710968FBA}"/>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6" name="Freeform 7">
                <a:extLst>
                  <a:ext uri="{FF2B5EF4-FFF2-40B4-BE49-F238E27FC236}">
                    <a16:creationId xmlns:a16="http://schemas.microsoft.com/office/drawing/2014/main" id="{A4A16602-D7C7-6A59-79C0-FD7B4804778B}"/>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7" name="Freeform 8">
                <a:extLst>
                  <a:ext uri="{FF2B5EF4-FFF2-40B4-BE49-F238E27FC236}">
                    <a16:creationId xmlns:a16="http://schemas.microsoft.com/office/drawing/2014/main" id="{DAD047C9-F386-A7DE-76AB-7A6B1B55DFFB}"/>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pic>
            <p:nvPicPr>
              <p:cNvPr id="18" name="Picture 9">
                <a:extLst>
                  <a:ext uri="{FF2B5EF4-FFF2-40B4-BE49-F238E27FC236}">
                    <a16:creationId xmlns:a16="http://schemas.microsoft.com/office/drawing/2014/main" id="{E0E14673-A589-90D3-288A-BAC86AFF8512}"/>
                  </a:ext>
                </a:extLst>
              </p:cNvPr>
              <p:cNvPicPr>
                <a:picLocks noChangeAspect="1"/>
              </p:cNvPicPr>
              <p:nvPr/>
            </p:nvPicPr>
            <p:blipFill>
              <a:blip r:embed="rId7"/>
              <a:srcRect/>
              <a:stretch>
                <a:fillRect/>
              </a:stretch>
            </p:blipFill>
            <p:spPr>
              <a:xfrm flipH="1">
                <a:off x="862473" y="9289039"/>
                <a:ext cx="1481015" cy="762723"/>
              </a:xfrm>
              <a:prstGeom prst="rect">
                <a:avLst/>
              </a:prstGeom>
            </p:spPr>
          </p:pic>
          <p:sp>
            <p:nvSpPr>
              <p:cNvPr id="19" name="Freeform 10">
                <a:extLst>
                  <a:ext uri="{FF2B5EF4-FFF2-40B4-BE49-F238E27FC236}">
                    <a16:creationId xmlns:a16="http://schemas.microsoft.com/office/drawing/2014/main" id="{70C6BA76-8972-C009-ED6E-FC58EDB9AF55}"/>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7" name="TextBox 18">
                <a:extLst>
                  <a:ext uri="{FF2B5EF4-FFF2-40B4-BE49-F238E27FC236}">
                    <a16:creationId xmlns:a16="http://schemas.microsoft.com/office/drawing/2014/main" id="{4E5AF3D0-C3A9-827F-5D24-AE71BE4EF332}"/>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28" name="TextBox 19">
                <a:extLst>
                  <a:ext uri="{FF2B5EF4-FFF2-40B4-BE49-F238E27FC236}">
                    <a16:creationId xmlns:a16="http://schemas.microsoft.com/office/drawing/2014/main" id="{C08D2666-09FA-442F-227D-24D97F184EC7}"/>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35" name="Freeform 10">
                <a:extLst>
                  <a:ext uri="{FF2B5EF4-FFF2-40B4-BE49-F238E27FC236}">
                    <a16:creationId xmlns:a16="http://schemas.microsoft.com/office/drawing/2014/main" id="{42CA8917-BD15-FB44-83A1-EF704E33C234}"/>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6" name="TextBox 19">
                <a:extLst>
                  <a:ext uri="{FF2B5EF4-FFF2-40B4-BE49-F238E27FC236}">
                    <a16:creationId xmlns:a16="http://schemas.microsoft.com/office/drawing/2014/main" id="{BB5317B2-D18A-CDEA-E3EB-7A58892686C6}"/>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37" name="Freeform 10">
                <a:extLst>
                  <a:ext uri="{FF2B5EF4-FFF2-40B4-BE49-F238E27FC236}">
                    <a16:creationId xmlns:a16="http://schemas.microsoft.com/office/drawing/2014/main" id="{2975AE03-DC0E-7BDA-3D0A-A1900AB50311}"/>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8" name="TextBox 19">
                <a:extLst>
                  <a:ext uri="{FF2B5EF4-FFF2-40B4-BE49-F238E27FC236}">
                    <a16:creationId xmlns:a16="http://schemas.microsoft.com/office/drawing/2014/main" id="{250E0C50-2E96-D27A-00E9-3D5468850104}"/>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39" name="Freeform 10">
                <a:extLst>
                  <a:ext uri="{FF2B5EF4-FFF2-40B4-BE49-F238E27FC236}">
                    <a16:creationId xmlns:a16="http://schemas.microsoft.com/office/drawing/2014/main" id="{CD65DC04-0581-5890-388A-BEDF19F9AB2F}"/>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0" name="TextBox 19">
                <a:extLst>
                  <a:ext uri="{FF2B5EF4-FFF2-40B4-BE49-F238E27FC236}">
                    <a16:creationId xmlns:a16="http://schemas.microsoft.com/office/drawing/2014/main" id="{36F03799-9D4B-ACD3-B2A7-848DAE6EF895}"/>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1" name="Freeform 10">
                <a:extLst>
                  <a:ext uri="{FF2B5EF4-FFF2-40B4-BE49-F238E27FC236}">
                    <a16:creationId xmlns:a16="http://schemas.microsoft.com/office/drawing/2014/main" id="{F7ECE7B6-4ACA-D6F5-1401-5B1716F0F5EE}"/>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2" name="TextBox 19">
                <a:extLst>
                  <a:ext uri="{FF2B5EF4-FFF2-40B4-BE49-F238E27FC236}">
                    <a16:creationId xmlns:a16="http://schemas.microsoft.com/office/drawing/2014/main" id="{E8BB44AF-6398-0AC9-1EBD-C3ACA14B6C86}"/>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43" name="Freeform 10">
                <a:extLst>
                  <a:ext uri="{FF2B5EF4-FFF2-40B4-BE49-F238E27FC236}">
                    <a16:creationId xmlns:a16="http://schemas.microsoft.com/office/drawing/2014/main" id="{79245B8C-F84B-D2BE-1F65-917B8DCDD396}"/>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4" name="TextBox 19">
                <a:extLst>
                  <a:ext uri="{FF2B5EF4-FFF2-40B4-BE49-F238E27FC236}">
                    <a16:creationId xmlns:a16="http://schemas.microsoft.com/office/drawing/2014/main" id="{B70202C7-4331-89AE-8D21-665F01EEA61F}"/>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45" name="Freeform 10">
                <a:extLst>
                  <a:ext uri="{FF2B5EF4-FFF2-40B4-BE49-F238E27FC236}">
                    <a16:creationId xmlns:a16="http://schemas.microsoft.com/office/drawing/2014/main" id="{EF522320-A773-7470-81D6-A64C714C65E3}"/>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6" name="TextBox 19">
                <a:extLst>
                  <a:ext uri="{FF2B5EF4-FFF2-40B4-BE49-F238E27FC236}">
                    <a16:creationId xmlns:a16="http://schemas.microsoft.com/office/drawing/2014/main" id="{3CBD1025-96CD-B831-54FD-B27888B9A0E4}"/>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47" name="Freeform 10">
                <a:extLst>
                  <a:ext uri="{FF2B5EF4-FFF2-40B4-BE49-F238E27FC236}">
                    <a16:creationId xmlns:a16="http://schemas.microsoft.com/office/drawing/2014/main" id="{AE1734BB-4792-5C5D-E0F7-F062C287CEF0}"/>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grpSp>
        <p:sp>
          <p:nvSpPr>
            <p:cNvPr id="50" name="Freeform 8">
              <a:extLst>
                <a:ext uri="{FF2B5EF4-FFF2-40B4-BE49-F238E27FC236}">
                  <a16:creationId xmlns:a16="http://schemas.microsoft.com/office/drawing/2014/main" id="{1BBFA65C-09C7-EACD-3708-055ACD8375E5}"/>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1" name="Freeform 8">
              <a:extLst>
                <a:ext uri="{FF2B5EF4-FFF2-40B4-BE49-F238E27FC236}">
                  <a16:creationId xmlns:a16="http://schemas.microsoft.com/office/drawing/2014/main" id="{AB50945C-5409-4895-137A-0B8182ECF999}"/>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6701" y="-8973011"/>
            <a:ext cx="20703384" cy="18597252"/>
            <a:chOff x="0" y="0"/>
            <a:chExt cx="27604511" cy="24796337"/>
          </a:xfrm>
        </p:grpSpPr>
        <p:sp>
          <p:nvSpPr>
            <p:cNvPr id="3" name="Freeform 3"/>
            <p:cNvSpPr/>
            <p:nvPr/>
          </p:nvSpPr>
          <p:spPr>
            <a:xfrm rot="3018939" flipV="1">
              <a:off x="2349214" y="4233919"/>
              <a:ext cx="17796310" cy="14463546"/>
            </a:xfrm>
            <a:custGeom>
              <a:avLst/>
              <a:gdLst/>
              <a:ahLst/>
              <a:cxnLst/>
              <a:rect l="l" t="t" r="r" b="b"/>
              <a:pathLst>
                <a:path w="17796310" h="14463546">
                  <a:moveTo>
                    <a:pt x="0" y="14463547"/>
                  </a:moveTo>
                  <a:lnTo>
                    <a:pt x="17796309" y="14463547"/>
                  </a:lnTo>
                  <a:lnTo>
                    <a:pt x="17796309" y="0"/>
                  </a:lnTo>
                  <a:lnTo>
                    <a:pt x="0" y="0"/>
                  </a:lnTo>
                  <a:lnTo>
                    <a:pt x="0" y="1446354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a:off x="16685880" y="18900536"/>
              <a:ext cx="7570304" cy="3415224"/>
            </a:xfrm>
            <a:custGeom>
              <a:avLst/>
              <a:gdLst/>
              <a:ahLst/>
              <a:cxnLst/>
              <a:rect l="l" t="t" r="r" b="b"/>
              <a:pathLst>
                <a:path w="7570304" h="3415224">
                  <a:moveTo>
                    <a:pt x="0" y="0"/>
                  </a:moveTo>
                  <a:lnTo>
                    <a:pt x="7570304" y="0"/>
                  </a:lnTo>
                  <a:lnTo>
                    <a:pt x="7570304" y="3415224"/>
                  </a:lnTo>
                  <a:lnTo>
                    <a:pt x="0" y="3415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6685880" y="16335922"/>
              <a:ext cx="5510757" cy="2486092"/>
            </a:xfrm>
            <a:custGeom>
              <a:avLst/>
              <a:gdLst/>
              <a:ahLst/>
              <a:cxnLst/>
              <a:rect l="l" t="t" r="r" b="b"/>
              <a:pathLst>
                <a:path w="5510757" h="2486092">
                  <a:moveTo>
                    <a:pt x="0" y="0"/>
                  </a:moveTo>
                  <a:lnTo>
                    <a:pt x="5510757" y="0"/>
                  </a:lnTo>
                  <a:lnTo>
                    <a:pt x="5510757" y="2486092"/>
                  </a:lnTo>
                  <a:lnTo>
                    <a:pt x="0" y="24860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6" name="Freeform 6"/>
            <p:cNvSpPr/>
            <p:nvPr/>
          </p:nvSpPr>
          <p:spPr>
            <a:xfrm>
              <a:off x="15419412" y="20044627"/>
              <a:ext cx="6041511" cy="2725533"/>
            </a:xfrm>
            <a:custGeom>
              <a:avLst/>
              <a:gdLst/>
              <a:ahLst/>
              <a:cxnLst/>
              <a:rect l="l" t="t" r="r" b="b"/>
              <a:pathLst>
                <a:path w="6041511" h="2725533">
                  <a:moveTo>
                    <a:pt x="0" y="0"/>
                  </a:moveTo>
                  <a:lnTo>
                    <a:pt x="6041512" y="0"/>
                  </a:lnTo>
                  <a:lnTo>
                    <a:pt x="6041512" y="2725534"/>
                  </a:lnTo>
                  <a:lnTo>
                    <a:pt x="0" y="2725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Freeform 7"/>
            <p:cNvSpPr/>
            <p:nvPr/>
          </p:nvSpPr>
          <p:spPr>
            <a:xfrm>
              <a:off x="20034207" y="20405201"/>
              <a:ext cx="7570304" cy="3415224"/>
            </a:xfrm>
            <a:custGeom>
              <a:avLst/>
              <a:gdLst/>
              <a:ahLst/>
              <a:cxnLst/>
              <a:rect l="l" t="t" r="r" b="b"/>
              <a:pathLst>
                <a:path w="7570304" h="3415224">
                  <a:moveTo>
                    <a:pt x="0" y="0"/>
                  </a:moveTo>
                  <a:lnTo>
                    <a:pt x="7570304" y="0"/>
                  </a:lnTo>
                  <a:lnTo>
                    <a:pt x="7570304" y="3415224"/>
                  </a:lnTo>
                  <a:lnTo>
                    <a:pt x="0" y="3415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8" name="Freeform 8"/>
            <p:cNvSpPr/>
            <p:nvPr/>
          </p:nvSpPr>
          <p:spPr>
            <a:xfrm>
              <a:off x="15499224" y="21774903"/>
              <a:ext cx="6697414" cy="3021434"/>
            </a:xfrm>
            <a:custGeom>
              <a:avLst/>
              <a:gdLst/>
              <a:ahLst/>
              <a:cxnLst/>
              <a:rect l="l" t="t" r="r" b="b"/>
              <a:pathLst>
                <a:path w="6697414" h="3021434">
                  <a:moveTo>
                    <a:pt x="0" y="0"/>
                  </a:moveTo>
                  <a:lnTo>
                    <a:pt x="6697413" y="0"/>
                  </a:lnTo>
                  <a:lnTo>
                    <a:pt x="6697413" y="3021434"/>
                  </a:lnTo>
                  <a:lnTo>
                    <a:pt x="0" y="30214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sp>
        <p:nvSpPr>
          <p:cNvPr id="9" name="TextBox 9"/>
          <p:cNvSpPr txBox="1"/>
          <p:nvPr/>
        </p:nvSpPr>
        <p:spPr>
          <a:xfrm>
            <a:off x="1028700" y="5538152"/>
            <a:ext cx="10047733" cy="3303084"/>
          </a:xfrm>
          <a:prstGeom prst="rect">
            <a:avLst/>
          </a:prstGeom>
        </p:spPr>
        <p:txBody>
          <a:bodyPr lIns="0" tIns="0" rIns="0" bIns="0" rtlCol="0" anchor="t">
            <a:spAutoFit/>
          </a:bodyPr>
          <a:lstStyle/>
          <a:p>
            <a:pPr>
              <a:lnSpc>
                <a:spcPts val="5179"/>
              </a:lnSpc>
            </a:pPr>
            <a:r>
              <a:rPr lang="en-US" sz="3650">
                <a:solidFill>
                  <a:srgbClr val="0795FF"/>
                </a:solidFill>
                <a:latin typeface="DM Sans Bold"/>
              </a:rPr>
              <a:t>The Toronto Police Services management seeks to enhance their understanding of response timings to effectively reduce shooting incidents, deaths, and injuries.</a:t>
            </a:r>
          </a:p>
          <a:p>
            <a:pPr>
              <a:lnSpc>
                <a:spcPts val="5179"/>
              </a:lnSpc>
            </a:pPr>
            <a:endParaRPr lang="en-US" sz="3699">
              <a:solidFill>
                <a:srgbClr val="0795FF"/>
              </a:solidFill>
              <a:latin typeface="DM Sans Bold"/>
            </a:endParaRPr>
          </a:p>
        </p:txBody>
      </p:sp>
      <p:sp>
        <p:nvSpPr>
          <p:cNvPr id="10" name="Freeform 10"/>
          <p:cNvSpPr/>
          <p:nvPr/>
        </p:nvSpPr>
        <p:spPr>
          <a:xfrm>
            <a:off x="14417249" y="5143500"/>
            <a:ext cx="2245457" cy="2057400"/>
          </a:xfrm>
          <a:custGeom>
            <a:avLst/>
            <a:gdLst/>
            <a:ahLst/>
            <a:cxnLst/>
            <a:rect l="l" t="t" r="r" b="b"/>
            <a:pathLst>
              <a:path w="2245457" h="2057400">
                <a:moveTo>
                  <a:pt x="0" y="0"/>
                </a:moveTo>
                <a:lnTo>
                  <a:pt x="2245457" y="0"/>
                </a:lnTo>
                <a:lnTo>
                  <a:pt x="2245457"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1" name="TextBox 11"/>
          <p:cNvSpPr txBox="1"/>
          <p:nvPr/>
        </p:nvSpPr>
        <p:spPr>
          <a:xfrm>
            <a:off x="4737341" y="933450"/>
            <a:ext cx="8115300"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PROBLEM STATEMENT</a:t>
            </a:r>
          </a:p>
        </p:txBody>
      </p:sp>
      <p:sp>
        <p:nvSpPr>
          <p:cNvPr id="12" name="TextBox 12"/>
          <p:cNvSpPr txBox="1"/>
          <p:nvPr/>
        </p:nvSpPr>
        <p:spPr>
          <a:xfrm>
            <a:off x="1028700" y="3232720"/>
            <a:ext cx="8115300" cy="1759328"/>
          </a:xfrm>
          <a:prstGeom prst="rect">
            <a:avLst/>
          </a:prstGeom>
        </p:spPr>
        <p:txBody>
          <a:bodyPr lIns="0" tIns="0" rIns="0" bIns="0" rtlCol="0" anchor="t">
            <a:spAutoFit/>
          </a:bodyPr>
          <a:lstStyle/>
          <a:p>
            <a:pPr>
              <a:lnSpc>
                <a:spcPts val="3392"/>
              </a:lnSpc>
            </a:pPr>
            <a:r>
              <a:rPr lang="en-US" sz="3392">
                <a:solidFill>
                  <a:srgbClr val="545454"/>
                </a:solidFill>
                <a:latin typeface="DM Sans"/>
              </a:rPr>
              <a:t>Toronto Police Services (TPS) management has noted a worrying pattern of more than </a:t>
            </a:r>
            <a:r>
              <a:rPr lang="en-US" sz="3392" b="1">
                <a:solidFill>
                  <a:srgbClr val="545454"/>
                </a:solidFill>
                <a:latin typeface="DM Sans"/>
              </a:rPr>
              <a:t>300 shooting </a:t>
            </a:r>
            <a:r>
              <a:rPr lang="en-US" sz="3392">
                <a:solidFill>
                  <a:srgbClr val="545454"/>
                </a:solidFill>
                <a:latin typeface="DM Sans"/>
              </a:rPr>
              <a:t>events per year in the past </a:t>
            </a:r>
            <a:r>
              <a:rPr lang="en-US" sz="3392" b="1">
                <a:solidFill>
                  <a:srgbClr val="545454"/>
                </a:solidFill>
                <a:latin typeface="DM Sans"/>
              </a:rPr>
              <a:t>6 years</a:t>
            </a:r>
            <a:r>
              <a:rPr lang="en-US" sz="3392">
                <a:solidFill>
                  <a:srgbClr val="545454"/>
                </a:solidFill>
                <a:latin typeface="DM Sans"/>
              </a:rPr>
              <a:t>. </a:t>
            </a:r>
          </a:p>
        </p:txBody>
      </p:sp>
      <p:sp>
        <p:nvSpPr>
          <p:cNvPr id="13" name="Freeform 13"/>
          <p:cNvSpPr/>
          <p:nvPr/>
        </p:nvSpPr>
        <p:spPr>
          <a:xfrm>
            <a:off x="12523430" y="4050271"/>
            <a:ext cx="1638675" cy="1501436"/>
          </a:xfrm>
          <a:custGeom>
            <a:avLst/>
            <a:gdLst/>
            <a:ahLst/>
            <a:cxnLst/>
            <a:rect l="l" t="t" r="r" b="b"/>
            <a:pathLst>
              <a:path w="1638675" h="1501436">
                <a:moveTo>
                  <a:pt x="0" y="0"/>
                </a:moveTo>
                <a:lnTo>
                  <a:pt x="1638675" y="0"/>
                </a:lnTo>
                <a:lnTo>
                  <a:pt x="1638675" y="1501436"/>
                </a:lnTo>
                <a:lnTo>
                  <a:pt x="0" y="150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4" name="TextBox 14"/>
          <p:cNvSpPr txBox="1"/>
          <p:nvPr/>
        </p:nvSpPr>
        <p:spPr>
          <a:xfrm>
            <a:off x="4927841" y="1678305"/>
            <a:ext cx="7734300" cy="447675"/>
          </a:xfrm>
          <a:prstGeom prst="rect">
            <a:avLst/>
          </a:prstGeom>
        </p:spPr>
        <p:txBody>
          <a:bodyPr lIns="0" tIns="0" rIns="0" bIns="0" rtlCol="0" anchor="t">
            <a:spAutoFit/>
          </a:bodyPr>
          <a:lstStyle/>
          <a:p>
            <a:pPr algn="ctr">
              <a:lnSpc>
                <a:spcPts val="3749"/>
              </a:lnSpc>
            </a:pPr>
            <a:r>
              <a:rPr lang="en-US" sz="2499">
                <a:solidFill>
                  <a:srgbClr val="545454"/>
                </a:solidFill>
                <a:latin typeface="DM Sans"/>
              </a:rPr>
              <a:t>Identifying current challenges</a:t>
            </a:r>
          </a:p>
        </p:txBody>
      </p:sp>
      <p:grpSp>
        <p:nvGrpSpPr>
          <p:cNvPr id="15" name="Group 14">
            <a:extLst>
              <a:ext uri="{FF2B5EF4-FFF2-40B4-BE49-F238E27FC236}">
                <a16:creationId xmlns:a16="http://schemas.microsoft.com/office/drawing/2014/main" id="{1CCAAAE5-290B-77E4-516B-6FD2C777F3FE}"/>
              </a:ext>
            </a:extLst>
          </p:cNvPr>
          <p:cNvGrpSpPr/>
          <p:nvPr/>
        </p:nvGrpSpPr>
        <p:grpSpPr>
          <a:xfrm>
            <a:off x="-2379115" y="8802734"/>
            <a:ext cx="22348211" cy="1524414"/>
            <a:chOff x="-2186569" y="8767318"/>
            <a:chExt cx="22348211" cy="1524414"/>
          </a:xfrm>
        </p:grpSpPr>
        <p:grpSp>
          <p:nvGrpSpPr>
            <p:cNvPr id="16" name="Group 15">
              <a:extLst>
                <a:ext uri="{FF2B5EF4-FFF2-40B4-BE49-F238E27FC236}">
                  <a16:creationId xmlns:a16="http://schemas.microsoft.com/office/drawing/2014/main" id="{4B866958-5200-2D17-9241-4DC13A550E69}"/>
                </a:ext>
              </a:extLst>
            </p:cNvPr>
            <p:cNvGrpSpPr/>
            <p:nvPr/>
          </p:nvGrpSpPr>
          <p:grpSpPr>
            <a:xfrm>
              <a:off x="256743" y="8767318"/>
              <a:ext cx="17418875" cy="1519682"/>
              <a:chOff x="256743" y="8767318"/>
              <a:chExt cx="17418875" cy="1519682"/>
            </a:xfrm>
          </p:grpSpPr>
          <p:sp>
            <p:nvSpPr>
              <p:cNvPr id="19" name="Freeform 2">
                <a:extLst>
                  <a:ext uri="{FF2B5EF4-FFF2-40B4-BE49-F238E27FC236}">
                    <a16:creationId xmlns:a16="http://schemas.microsoft.com/office/drawing/2014/main" id="{B337D7F1-5FE6-54CA-EA89-32C0C7007B6E}"/>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0" name="Freeform 3">
                <a:extLst>
                  <a:ext uri="{FF2B5EF4-FFF2-40B4-BE49-F238E27FC236}">
                    <a16:creationId xmlns:a16="http://schemas.microsoft.com/office/drawing/2014/main" id="{7A979365-D2D2-2BB9-1947-FE8182319B0A}"/>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1" name="Freeform 4">
                <a:extLst>
                  <a:ext uri="{FF2B5EF4-FFF2-40B4-BE49-F238E27FC236}">
                    <a16:creationId xmlns:a16="http://schemas.microsoft.com/office/drawing/2014/main" id="{E348D514-6BB7-C5AC-3A72-C929D627830A}"/>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2" name="Freeform 5">
                <a:extLst>
                  <a:ext uri="{FF2B5EF4-FFF2-40B4-BE49-F238E27FC236}">
                    <a16:creationId xmlns:a16="http://schemas.microsoft.com/office/drawing/2014/main" id="{FC1B92D6-17F9-55B0-D2F3-28424E197D3C}"/>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3" name="Freeform 6">
                <a:extLst>
                  <a:ext uri="{FF2B5EF4-FFF2-40B4-BE49-F238E27FC236}">
                    <a16:creationId xmlns:a16="http://schemas.microsoft.com/office/drawing/2014/main" id="{BD3F22D3-6C1F-0F82-EE60-6DB15A9145EF}"/>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4" name="Freeform 7">
                <a:extLst>
                  <a:ext uri="{FF2B5EF4-FFF2-40B4-BE49-F238E27FC236}">
                    <a16:creationId xmlns:a16="http://schemas.microsoft.com/office/drawing/2014/main" id="{B77D4A6F-A375-1AF1-2436-B6853B7E9D2C}"/>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5" name="Freeform 8">
                <a:extLst>
                  <a:ext uri="{FF2B5EF4-FFF2-40B4-BE49-F238E27FC236}">
                    <a16:creationId xmlns:a16="http://schemas.microsoft.com/office/drawing/2014/main" id="{989FCB56-EC82-B86A-D204-BA4FA2D64364}"/>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pic>
            <p:nvPicPr>
              <p:cNvPr id="26" name="Picture 9">
                <a:extLst>
                  <a:ext uri="{FF2B5EF4-FFF2-40B4-BE49-F238E27FC236}">
                    <a16:creationId xmlns:a16="http://schemas.microsoft.com/office/drawing/2014/main" id="{A301F004-F0F6-4C4C-45E5-4107C4BF1BA6}"/>
                  </a:ext>
                </a:extLst>
              </p:cNvPr>
              <p:cNvPicPr>
                <a:picLocks noChangeAspect="1"/>
              </p:cNvPicPr>
              <p:nvPr/>
            </p:nvPicPr>
            <p:blipFill>
              <a:blip r:embed="rId11"/>
              <a:srcRect/>
              <a:stretch>
                <a:fillRect/>
              </a:stretch>
            </p:blipFill>
            <p:spPr>
              <a:xfrm flipH="1">
                <a:off x="3292488" y="9307658"/>
                <a:ext cx="1481015" cy="762723"/>
              </a:xfrm>
              <a:prstGeom prst="rect">
                <a:avLst/>
              </a:prstGeom>
            </p:spPr>
          </p:pic>
          <p:sp>
            <p:nvSpPr>
              <p:cNvPr id="27" name="Freeform 10">
                <a:extLst>
                  <a:ext uri="{FF2B5EF4-FFF2-40B4-BE49-F238E27FC236}">
                    <a16:creationId xmlns:a16="http://schemas.microsoft.com/office/drawing/2014/main" id="{56D4B0AE-9DA5-C947-CE17-E94F39A23A5E}"/>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28" name="TextBox 18">
                <a:extLst>
                  <a:ext uri="{FF2B5EF4-FFF2-40B4-BE49-F238E27FC236}">
                    <a16:creationId xmlns:a16="http://schemas.microsoft.com/office/drawing/2014/main" id="{BCDC50BC-AD0B-2EEB-5BB4-D451C9E9285B}"/>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29" name="TextBox 19">
                <a:extLst>
                  <a:ext uri="{FF2B5EF4-FFF2-40B4-BE49-F238E27FC236}">
                    <a16:creationId xmlns:a16="http://schemas.microsoft.com/office/drawing/2014/main" id="{5FCDBF80-9AE4-AD9E-CEA6-FC4FFD74A484}"/>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30" name="Freeform 10">
                <a:extLst>
                  <a:ext uri="{FF2B5EF4-FFF2-40B4-BE49-F238E27FC236}">
                    <a16:creationId xmlns:a16="http://schemas.microsoft.com/office/drawing/2014/main" id="{E96BA0FD-7406-B429-48AA-73F7DA54C785}"/>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1" name="TextBox 19">
                <a:extLst>
                  <a:ext uri="{FF2B5EF4-FFF2-40B4-BE49-F238E27FC236}">
                    <a16:creationId xmlns:a16="http://schemas.microsoft.com/office/drawing/2014/main" id="{9C1E893D-71B4-4D7A-E1CE-418425F43E1E}"/>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32" name="Freeform 10">
                <a:extLst>
                  <a:ext uri="{FF2B5EF4-FFF2-40B4-BE49-F238E27FC236}">
                    <a16:creationId xmlns:a16="http://schemas.microsoft.com/office/drawing/2014/main" id="{F71BD68A-13B6-B34D-D2D6-079D0A669571}"/>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3" name="TextBox 19">
                <a:extLst>
                  <a:ext uri="{FF2B5EF4-FFF2-40B4-BE49-F238E27FC236}">
                    <a16:creationId xmlns:a16="http://schemas.microsoft.com/office/drawing/2014/main" id="{27EDA316-3A5D-CD97-C822-19364F3E749F}"/>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34" name="Freeform 10">
                <a:extLst>
                  <a:ext uri="{FF2B5EF4-FFF2-40B4-BE49-F238E27FC236}">
                    <a16:creationId xmlns:a16="http://schemas.microsoft.com/office/drawing/2014/main" id="{816B41DB-AA29-7370-D343-38922E10E5DE}"/>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5" name="TextBox 19">
                <a:extLst>
                  <a:ext uri="{FF2B5EF4-FFF2-40B4-BE49-F238E27FC236}">
                    <a16:creationId xmlns:a16="http://schemas.microsoft.com/office/drawing/2014/main" id="{AA0B13C6-844A-6036-B0F4-9DE0A79B2D8B}"/>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36" name="Freeform 10">
                <a:extLst>
                  <a:ext uri="{FF2B5EF4-FFF2-40B4-BE49-F238E27FC236}">
                    <a16:creationId xmlns:a16="http://schemas.microsoft.com/office/drawing/2014/main" id="{98FA054C-6BE6-8E65-178C-089C85B599AC}"/>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7" name="TextBox 19">
                <a:extLst>
                  <a:ext uri="{FF2B5EF4-FFF2-40B4-BE49-F238E27FC236}">
                    <a16:creationId xmlns:a16="http://schemas.microsoft.com/office/drawing/2014/main" id="{57B8229C-7283-0EE4-31E5-73B773D336EE}"/>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38" name="Freeform 10">
                <a:extLst>
                  <a:ext uri="{FF2B5EF4-FFF2-40B4-BE49-F238E27FC236}">
                    <a16:creationId xmlns:a16="http://schemas.microsoft.com/office/drawing/2014/main" id="{6CE2DD4A-3D16-8CC0-0FFB-7E1711F9F795}"/>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9" name="TextBox 19">
                <a:extLst>
                  <a:ext uri="{FF2B5EF4-FFF2-40B4-BE49-F238E27FC236}">
                    <a16:creationId xmlns:a16="http://schemas.microsoft.com/office/drawing/2014/main" id="{04DEAF92-97B7-B784-37DC-DFBC13B6AD1D}"/>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40" name="Freeform 10">
                <a:extLst>
                  <a:ext uri="{FF2B5EF4-FFF2-40B4-BE49-F238E27FC236}">
                    <a16:creationId xmlns:a16="http://schemas.microsoft.com/office/drawing/2014/main" id="{4203629B-972B-F9BD-9D25-08BB24837D57}"/>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41" name="TextBox 19">
                <a:extLst>
                  <a:ext uri="{FF2B5EF4-FFF2-40B4-BE49-F238E27FC236}">
                    <a16:creationId xmlns:a16="http://schemas.microsoft.com/office/drawing/2014/main" id="{D32A40DD-B0F7-1256-6A64-377179A89D30}"/>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42" name="Freeform 10">
                <a:extLst>
                  <a:ext uri="{FF2B5EF4-FFF2-40B4-BE49-F238E27FC236}">
                    <a16:creationId xmlns:a16="http://schemas.microsoft.com/office/drawing/2014/main" id="{2A68DE5D-3C29-05D7-85AC-0F2C0AAA40BA}"/>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grpSp>
        <p:sp>
          <p:nvSpPr>
            <p:cNvPr id="17" name="Freeform 8">
              <a:extLst>
                <a:ext uri="{FF2B5EF4-FFF2-40B4-BE49-F238E27FC236}">
                  <a16:creationId xmlns:a16="http://schemas.microsoft.com/office/drawing/2014/main" id="{A5944E0B-CBEA-9C86-8A87-488863E9D7F6}"/>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18" name="Freeform 8">
              <a:extLst>
                <a:ext uri="{FF2B5EF4-FFF2-40B4-BE49-F238E27FC236}">
                  <a16:creationId xmlns:a16="http://schemas.microsoft.com/office/drawing/2014/main" id="{F9BFD988-FDDB-0251-CCB6-057E049A649F}"/>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AED23DC-9B2D-5F1B-ADC6-5A6F3D5458B7}"/>
              </a:ext>
            </a:extLst>
          </p:cNvPr>
          <p:cNvGrpSpPr/>
          <p:nvPr/>
        </p:nvGrpSpPr>
        <p:grpSpPr>
          <a:xfrm>
            <a:off x="-2030106" y="8783738"/>
            <a:ext cx="22348211" cy="1524414"/>
            <a:chOff x="-2186569" y="8767318"/>
            <a:chExt cx="22348211" cy="1524414"/>
          </a:xfrm>
        </p:grpSpPr>
        <p:grpSp>
          <p:nvGrpSpPr>
            <p:cNvPr id="29" name="Group 28">
              <a:extLst>
                <a:ext uri="{FF2B5EF4-FFF2-40B4-BE49-F238E27FC236}">
                  <a16:creationId xmlns:a16="http://schemas.microsoft.com/office/drawing/2014/main" id="{BFCFB8E3-1B77-D2CE-7457-08AD8EA738F8}"/>
                </a:ext>
              </a:extLst>
            </p:cNvPr>
            <p:cNvGrpSpPr/>
            <p:nvPr/>
          </p:nvGrpSpPr>
          <p:grpSpPr>
            <a:xfrm>
              <a:off x="256743" y="8767318"/>
              <a:ext cx="17418875" cy="1519682"/>
              <a:chOff x="256743" y="8767318"/>
              <a:chExt cx="17418875" cy="1519682"/>
            </a:xfrm>
          </p:grpSpPr>
          <p:sp>
            <p:nvSpPr>
              <p:cNvPr id="35" name="Freeform 5">
                <a:extLst>
                  <a:ext uri="{FF2B5EF4-FFF2-40B4-BE49-F238E27FC236}">
                    <a16:creationId xmlns:a16="http://schemas.microsoft.com/office/drawing/2014/main" id="{0B7E1B66-98FC-A925-EE15-2E616C1A7DE9}"/>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2" name="Freeform 2">
                <a:extLst>
                  <a:ext uri="{FF2B5EF4-FFF2-40B4-BE49-F238E27FC236}">
                    <a16:creationId xmlns:a16="http://schemas.microsoft.com/office/drawing/2014/main" id="{64CF26C2-8E52-802D-09FA-E21922CF22FC}"/>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3" name="Freeform 3">
                <a:extLst>
                  <a:ext uri="{FF2B5EF4-FFF2-40B4-BE49-F238E27FC236}">
                    <a16:creationId xmlns:a16="http://schemas.microsoft.com/office/drawing/2014/main" id="{4B569BA6-18A9-5415-D4F5-03B3C5933043}"/>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4" name="Freeform 4">
                <a:extLst>
                  <a:ext uri="{FF2B5EF4-FFF2-40B4-BE49-F238E27FC236}">
                    <a16:creationId xmlns:a16="http://schemas.microsoft.com/office/drawing/2014/main" id="{2146A3C5-50E4-542F-2B1C-A5C01E335BB9}"/>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6" name="Freeform 6">
                <a:extLst>
                  <a:ext uri="{FF2B5EF4-FFF2-40B4-BE49-F238E27FC236}">
                    <a16:creationId xmlns:a16="http://schemas.microsoft.com/office/drawing/2014/main" id="{69AD8335-B08F-CC54-4F4C-54D59FD6E64F}"/>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7" name="Freeform 7">
                <a:extLst>
                  <a:ext uri="{FF2B5EF4-FFF2-40B4-BE49-F238E27FC236}">
                    <a16:creationId xmlns:a16="http://schemas.microsoft.com/office/drawing/2014/main" id="{1F8F0E22-AE30-B6CD-8CBC-79D3F2E3A005}"/>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8" name="Freeform 8">
                <a:extLst>
                  <a:ext uri="{FF2B5EF4-FFF2-40B4-BE49-F238E27FC236}">
                    <a16:creationId xmlns:a16="http://schemas.microsoft.com/office/drawing/2014/main" id="{634277D5-F26C-FE82-26EE-10CB51FD318C}"/>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pic>
            <p:nvPicPr>
              <p:cNvPr id="39" name="Picture 9">
                <a:extLst>
                  <a:ext uri="{FF2B5EF4-FFF2-40B4-BE49-F238E27FC236}">
                    <a16:creationId xmlns:a16="http://schemas.microsoft.com/office/drawing/2014/main" id="{75E88390-E2F3-2574-3A66-729A7C3D83AB}"/>
                  </a:ext>
                </a:extLst>
              </p:cNvPr>
              <p:cNvPicPr>
                <a:picLocks noChangeAspect="1"/>
              </p:cNvPicPr>
              <p:nvPr/>
            </p:nvPicPr>
            <p:blipFill>
              <a:blip r:embed="rId5"/>
              <a:srcRect/>
              <a:stretch>
                <a:fillRect/>
              </a:stretch>
            </p:blipFill>
            <p:spPr>
              <a:xfrm flipH="1">
                <a:off x="5147383" y="9303010"/>
                <a:ext cx="1481015" cy="762723"/>
              </a:xfrm>
              <a:prstGeom prst="rect">
                <a:avLst/>
              </a:prstGeom>
            </p:spPr>
          </p:pic>
          <p:sp>
            <p:nvSpPr>
              <p:cNvPr id="40" name="Freeform 10">
                <a:extLst>
                  <a:ext uri="{FF2B5EF4-FFF2-40B4-BE49-F238E27FC236}">
                    <a16:creationId xmlns:a16="http://schemas.microsoft.com/office/drawing/2014/main" id="{BCC4CABE-C3A8-D136-9E1E-DD8C40CAB437}"/>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1" name="TextBox 18">
                <a:extLst>
                  <a:ext uri="{FF2B5EF4-FFF2-40B4-BE49-F238E27FC236}">
                    <a16:creationId xmlns:a16="http://schemas.microsoft.com/office/drawing/2014/main" id="{A2CC73D7-8558-0989-4C6E-D14AD1A00504}"/>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2" name="TextBox 19">
                <a:extLst>
                  <a:ext uri="{FF2B5EF4-FFF2-40B4-BE49-F238E27FC236}">
                    <a16:creationId xmlns:a16="http://schemas.microsoft.com/office/drawing/2014/main" id="{B6D62B42-8A06-78E5-2A00-ADA7C5BE3FBB}"/>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3" name="Freeform 10">
                <a:extLst>
                  <a:ext uri="{FF2B5EF4-FFF2-40B4-BE49-F238E27FC236}">
                    <a16:creationId xmlns:a16="http://schemas.microsoft.com/office/drawing/2014/main" id="{F32D0ACF-4263-51C7-C6A6-0D1A80B4BBAD}"/>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txBody>
              <a:bodyPr/>
              <a:lstStyle/>
              <a:p>
                <a:endParaRPr lang="en-CA"/>
              </a:p>
            </p:txBody>
          </p:sp>
          <p:sp>
            <p:nvSpPr>
              <p:cNvPr id="44" name="TextBox 19">
                <a:extLst>
                  <a:ext uri="{FF2B5EF4-FFF2-40B4-BE49-F238E27FC236}">
                    <a16:creationId xmlns:a16="http://schemas.microsoft.com/office/drawing/2014/main" id="{A0D9061B-0281-558C-8012-4E1131293DA6}"/>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45" name="Freeform 10">
                <a:extLst>
                  <a:ext uri="{FF2B5EF4-FFF2-40B4-BE49-F238E27FC236}">
                    <a16:creationId xmlns:a16="http://schemas.microsoft.com/office/drawing/2014/main" id="{C67B8641-4BAC-0446-169E-C09375A60BF5}"/>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46" name="TextBox 19">
                <a:extLst>
                  <a:ext uri="{FF2B5EF4-FFF2-40B4-BE49-F238E27FC236}">
                    <a16:creationId xmlns:a16="http://schemas.microsoft.com/office/drawing/2014/main" id="{F07574C1-4EBA-C5C7-334A-65753CC98618}"/>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7" name="Freeform 10">
                <a:extLst>
                  <a:ext uri="{FF2B5EF4-FFF2-40B4-BE49-F238E27FC236}">
                    <a16:creationId xmlns:a16="http://schemas.microsoft.com/office/drawing/2014/main" id="{71C637B8-6144-6043-C85C-40F6FB5CDEAE}"/>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48" name="TextBox 19">
                <a:extLst>
                  <a:ext uri="{FF2B5EF4-FFF2-40B4-BE49-F238E27FC236}">
                    <a16:creationId xmlns:a16="http://schemas.microsoft.com/office/drawing/2014/main" id="{7BF337A9-6474-F2D0-6C3B-17255404651D}"/>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9" name="Freeform 10">
                <a:extLst>
                  <a:ext uri="{FF2B5EF4-FFF2-40B4-BE49-F238E27FC236}">
                    <a16:creationId xmlns:a16="http://schemas.microsoft.com/office/drawing/2014/main" id="{89D57C3B-9A1A-5FCD-7775-4A302768105C}"/>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0" name="TextBox 19">
                <a:extLst>
                  <a:ext uri="{FF2B5EF4-FFF2-40B4-BE49-F238E27FC236}">
                    <a16:creationId xmlns:a16="http://schemas.microsoft.com/office/drawing/2014/main" id="{1BD7C7AA-3EA3-E3A1-D0E0-8DBD35D76E50}"/>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51" name="Freeform 10">
                <a:extLst>
                  <a:ext uri="{FF2B5EF4-FFF2-40B4-BE49-F238E27FC236}">
                    <a16:creationId xmlns:a16="http://schemas.microsoft.com/office/drawing/2014/main" id="{AB4A83AD-A93F-B6FD-19C6-58D14493A33C}"/>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2" name="TextBox 19">
                <a:extLst>
                  <a:ext uri="{FF2B5EF4-FFF2-40B4-BE49-F238E27FC236}">
                    <a16:creationId xmlns:a16="http://schemas.microsoft.com/office/drawing/2014/main" id="{5E42B518-0CD9-83FB-FEA9-DAE379C2A1F3}"/>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3" name="Freeform 10">
                <a:extLst>
                  <a:ext uri="{FF2B5EF4-FFF2-40B4-BE49-F238E27FC236}">
                    <a16:creationId xmlns:a16="http://schemas.microsoft.com/office/drawing/2014/main" id="{62D2FF24-F20C-D330-3F62-24AB7AF86CF0}"/>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4" name="TextBox 19">
                <a:extLst>
                  <a:ext uri="{FF2B5EF4-FFF2-40B4-BE49-F238E27FC236}">
                    <a16:creationId xmlns:a16="http://schemas.microsoft.com/office/drawing/2014/main" id="{B79079C4-5D40-E66A-C9D2-62F42625D94A}"/>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55" name="Freeform 10">
                <a:extLst>
                  <a:ext uri="{FF2B5EF4-FFF2-40B4-BE49-F238E27FC236}">
                    <a16:creationId xmlns:a16="http://schemas.microsoft.com/office/drawing/2014/main" id="{A188E1B3-54A2-BB98-7B2C-C52A6C106CAD}"/>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grpSp>
        <p:sp>
          <p:nvSpPr>
            <p:cNvPr id="30" name="Freeform 8">
              <a:extLst>
                <a:ext uri="{FF2B5EF4-FFF2-40B4-BE49-F238E27FC236}">
                  <a16:creationId xmlns:a16="http://schemas.microsoft.com/office/drawing/2014/main" id="{7B423084-13BE-DF85-2DBB-79E320BD80EF}"/>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1" name="Freeform 8">
              <a:extLst>
                <a:ext uri="{FF2B5EF4-FFF2-40B4-BE49-F238E27FC236}">
                  <a16:creationId xmlns:a16="http://schemas.microsoft.com/office/drawing/2014/main" id="{C1982D40-33DF-55FF-2DE5-9BE3D88E7FA0}"/>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grpSp>
        <p:nvGrpSpPr>
          <p:cNvPr id="3" name="Group 3"/>
          <p:cNvGrpSpPr/>
          <p:nvPr/>
        </p:nvGrpSpPr>
        <p:grpSpPr>
          <a:xfrm>
            <a:off x="9147394" y="805349"/>
            <a:ext cx="1514641" cy="1521430"/>
            <a:chOff x="14167" y="0"/>
            <a:chExt cx="6321665"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grpSp>
        <p:nvGrpSpPr>
          <p:cNvPr id="7" name="Group 7"/>
          <p:cNvGrpSpPr/>
          <p:nvPr/>
        </p:nvGrpSpPr>
        <p:grpSpPr>
          <a:xfrm>
            <a:off x="9147394" y="3489965"/>
            <a:ext cx="1514641" cy="1521430"/>
            <a:chOff x="14167" y="0"/>
            <a:chExt cx="6321665"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grpSp>
        <p:nvGrpSpPr>
          <p:cNvPr id="9" name="Group 9"/>
          <p:cNvGrpSpPr/>
          <p:nvPr/>
        </p:nvGrpSpPr>
        <p:grpSpPr>
          <a:xfrm>
            <a:off x="9147394" y="6173445"/>
            <a:ext cx="1514641" cy="1521430"/>
            <a:chOff x="14167" y="0"/>
            <a:chExt cx="6321665"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1" name="Freeform 11"/>
          <p:cNvSpPr/>
          <p:nvPr/>
        </p:nvSpPr>
        <p:spPr>
          <a:xfrm>
            <a:off x="3792421" y="5142931"/>
            <a:ext cx="2622234" cy="2853680"/>
          </a:xfrm>
          <a:custGeom>
            <a:avLst/>
            <a:gdLst/>
            <a:ahLst/>
            <a:cxnLst/>
            <a:rect l="l" t="t" r="r" b="b"/>
            <a:pathLst>
              <a:path w="3296984" h="4114800">
                <a:moveTo>
                  <a:pt x="0" y="0"/>
                </a:moveTo>
                <a:lnTo>
                  <a:pt x="3296983" y="0"/>
                </a:lnTo>
                <a:lnTo>
                  <a:pt x="329698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12" name="Freeform 12"/>
          <p:cNvSpPr/>
          <p:nvPr/>
        </p:nvSpPr>
        <p:spPr>
          <a:xfrm>
            <a:off x="2963710" y="6302068"/>
            <a:ext cx="1665529" cy="2099792"/>
          </a:xfrm>
          <a:custGeom>
            <a:avLst/>
            <a:gdLst/>
            <a:ahLst/>
            <a:cxnLst/>
            <a:rect l="l" t="t" r="r" b="b"/>
            <a:pathLst>
              <a:path w="2266594" h="2678398">
                <a:moveTo>
                  <a:pt x="0" y="0"/>
                </a:moveTo>
                <a:lnTo>
                  <a:pt x="2266595" y="0"/>
                </a:lnTo>
                <a:lnTo>
                  <a:pt x="2266595" y="2678398"/>
                </a:lnTo>
                <a:lnTo>
                  <a:pt x="0" y="26783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13" name="Freeform 13"/>
          <p:cNvSpPr/>
          <p:nvPr/>
        </p:nvSpPr>
        <p:spPr>
          <a:xfrm>
            <a:off x="9552689" y="1039441"/>
            <a:ext cx="704051" cy="1087338"/>
          </a:xfrm>
          <a:custGeom>
            <a:avLst/>
            <a:gdLst/>
            <a:ahLst/>
            <a:cxnLst/>
            <a:rect l="l" t="t" r="r" b="b"/>
            <a:pathLst>
              <a:path w="704051" h="1087338">
                <a:moveTo>
                  <a:pt x="0" y="0"/>
                </a:moveTo>
                <a:lnTo>
                  <a:pt x="704051" y="0"/>
                </a:lnTo>
                <a:lnTo>
                  <a:pt x="704051" y="1087337"/>
                </a:lnTo>
                <a:lnTo>
                  <a:pt x="0" y="108733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CA"/>
          </a:p>
        </p:txBody>
      </p:sp>
      <p:sp>
        <p:nvSpPr>
          <p:cNvPr id="14" name="Freeform 14"/>
          <p:cNvSpPr/>
          <p:nvPr/>
        </p:nvSpPr>
        <p:spPr>
          <a:xfrm>
            <a:off x="9377987" y="3812269"/>
            <a:ext cx="1053455" cy="875684"/>
          </a:xfrm>
          <a:custGeom>
            <a:avLst/>
            <a:gdLst/>
            <a:ahLst/>
            <a:cxnLst/>
            <a:rect l="l" t="t" r="r" b="b"/>
            <a:pathLst>
              <a:path w="1053455" h="875684">
                <a:moveTo>
                  <a:pt x="0" y="0"/>
                </a:moveTo>
                <a:lnTo>
                  <a:pt x="1053455" y="0"/>
                </a:lnTo>
                <a:lnTo>
                  <a:pt x="1053455" y="875685"/>
                </a:lnTo>
                <a:lnTo>
                  <a:pt x="0" y="8756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15" name="Freeform 15"/>
          <p:cNvSpPr/>
          <p:nvPr/>
        </p:nvSpPr>
        <p:spPr>
          <a:xfrm>
            <a:off x="9377987" y="6432494"/>
            <a:ext cx="1059179" cy="1003331"/>
          </a:xfrm>
          <a:custGeom>
            <a:avLst/>
            <a:gdLst/>
            <a:ahLst/>
            <a:cxnLst/>
            <a:rect l="l" t="t" r="r" b="b"/>
            <a:pathLst>
              <a:path w="1059179" h="1003331">
                <a:moveTo>
                  <a:pt x="0" y="0"/>
                </a:moveTo>
                <a:lnTo>
                  <a:pt x="1059179" y="0"/>
                </a:lnTo>
                <a:lnTo>
                  <a:pt x="1059179" y="1003331"/>
                </a:lnTo>
                <a:lnTo>
                  <a:pt x="0" y="10033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CA"/>
          </a:p>
        </p:txBody>
      </p:sp>
      <p:sp>
        <p:nvSpPr>
          <p:cNvPr id="16" name="TextBox 16"/>
          <p:cNvSpPr txBox="1"/>
          <p:nvPr/>
        </p:nvSpPr>
        <p:spPr>
          <a:xfrm>
            <a:off x="1028700" y="1007392"/>
            <a:ext cx="7734300" cy="821055"/>
          </a:xfrm>
          <a:prstGeom prst="rect">
            <a:avLst/>
          </a:prstGeom>
        </p:spPr>
        <p:txBody>
          <a:bodyPr lIns="0" tIns="0" rIns="0" bIns="0" rtlCol="0" anchor="t">
            <a:spAutoFit/>
          </a:bodyPr>
          <a:lstStyle/>
          <a:p>
            <a:pPr>
              <a:lnSpc>
                <a:spcPts val="6719"/>
              </a:lnSpc>
            </a:pPr>
            <a:r>
              <a:rPr lang="en-US" sz="4800">
                <a:solidFill>
                  <a:srgbClr val="000000"/>
                </a:solidFill>
                <a:latin typeface="DM Sans Bold"/>
              </a:rPr>
              <a:t>PROPOSED SOLUTION</a:t>
            </a:r>
          </a:p>
        </p:txBody>
      </p:sp>
      <p:sp>
        <p:nvSpPr>
          <p:cNvPr id="17" name="TextBox 17"/>
          <p:cNvSpPr txBox="1"/>
          <p:nvPr/>
        </p:nvSpPr>
        <p:spPr>
          <a:xfrm>
            <a:off x="1028700" y="2625103"/>
            <a:ext cx="7734300" cy="1530612"/>
          </a:xfrm>
          <a:prstGeom prst="rect">
            <a:avLst/>
          </a:prstGeom>
        </p:spPr>
        <p:txBody>
          <a:bodyPr lIns="0" tIns="0" rIns="0" bIns="0" rtlCol="0" anchor="t">
            <a:spAutoFit/>
          </a:bodyPr>
          <a:lstStyle/>
          <a:p>
            <a:pPr>
              <a:lnSpc>
                <a:spcPts val="3000"/>
              </a:lnSpc>
            </a:pPr>
            <a:r>
              <a:rPr lang="en-US" sz="2400">
                <a:solidFill>
                  <a:srgbClr val="545454"/>
                </a:solidFill>
                <a:latin typeface="DM Sans"/>
              </a:rPr>
              <a:t>This comprehensive strategy aims to provide the </a:t>
            </a:r>
            <a:r>
              <a:rPr lang="en-US" sz="2400" b="1">
                <a:solidFill>
                  <a:srgbClr val="545454"/>
                </a:solidFill>
                <a:latin typeface="DM Sans"/>
              </a:rPr>
              <a:t>TPS management </a:t>
            </a:r>
            <a:r>
              <a:rPr lang="en-US" sz="2400">
                <a:solidFill>
                  <a:srgbClr val="545454"/>
                </a:solidFill>
                <a:latin typeface="DM Sans"/>
              </a:rPr>
              <a:t>with </a:t>
            </a:r>
            <a:r>
              <a:rPr lang="en-US" sz="2400" b="1">
                <a:solidFill>
                  <a:srgbClr val="545454"/>
                </a:solidFill>
                <a:latin typeface="DM Sans"/>
              </a:rPr>
              <a:t>data-driven insights </a:t>
            </a:r>
            <a:r>
              <a:rPr lang="en-US" sz="2400">
                <a:solidFill>
                  <a:srgbClr val="545454"/>
                </a:solidFill>
                <a:latin typeface="DM Sans"/>
              </a:rPr>
              <a:t>and effective </a:t>
            </a:r>
            <a:r>
              <a:rPr lang="en-US" sz="2400" b="1">
                <a:solidFill>
                  <a:srgbClr val="545454"/>
                </a:solidFill>
                <a:latin typeface="DM Sans"/>
              </a:rPr>
              <a:t>crime reduction </a:t>
            </a:r>
            <a:r>
              <a:rPr lang="en-US" sz="2400">
                <a:solidFill>
                  <a:srgbClr val="545454"/>
                </a:solidFill>
                <a:latin typeface="DM Sans"/>
              </a:rPr>
              <a:t>tactics for the benefit of the </a:t>
            </a:r>
            <a:r>
              <a:rPr lang="en-US" sz="2400" b="1">
                <a:solidFill>
                  <a:srgbClr val="545454"/>
                </a:solidFill>
                <a:latin typeface="DM Sans"/>
              </a:rPr>
              <a:t>divisions</a:t>
            </a:r>
            <a:r>
              <a:rPr lang="en-US" sz="2400">
                <a:solidFill>
                  <a:srgbClr val="545454"/>
                </a:solidFill>
                <a:latin typeface="DM Sans"/>
              </a:rPr>
              <a:t>.</a:t>
            </a:r>
          </a:p>
        </p:txBody>
      </p:sp>
      <p:grpSp>
        <p:nvGrpSpPr>
          <p:cNvPr id="18" name="Group 18"/>
          <p:cNvGrpSpPr/>
          <p:nvPr/>
        </p:nvGrpSpPr>
        <p:grpSpPr>
          <a:xfrm>
            <a:off x="11046430" y="741055"/>
            <a:ext cx="6212870" cy="2593798"/>
            <a:chOff x="0" y="-85725"/>
            <a:chExt cx="8283827" cy="3458397"/>
          </a:xfrm>
        </p:grpSpPr>
        <p:sp>
          <p:nvSpPr>
            <p:cNvPr id="19" name="TextBox 19"/>
            <p:cNvSpPr txBox="1"/>
            <p:nvPr/>
          </p:nvSpPr>
          <p:spPr>
            <a:xfrm>
              <a:off x="0" y="-85725"/>
              <a:ext cx="8283827" cy="1475952"/>
            </a:xfrm>
            <a:prstGeom prst="rect">
              <a:avLst/>
            </a:prstGeom>
          </p:spPr>
          <p:txBody>
            <a:bodyPr lIns="0" tIns="0" rIns="0" bIns="0" rtlCol="0" anchor="t">
              <a:spAutoFit/>
            </a:bodyPr>
            <a:lstStyle/>
            <a:p>
              <a:pPr>
                <a:lnSpc>
                  <a:spcPts val="4480"/>
                </a:lnSpc>
              </a:pPr>
              <a:r>
                <a:rPr lang="en-US" sz="3200">
                  <a:solidFill>
                    <a:srgbClr val="000000"/>
                  </a:solidFill>
                  <a:latin typeface="Poppins Bold"/>
                </a:rPr>
                <a:t>Predictive model via a Heatmap</a:t>
              </a:r>
            </a:p>
          </p:txBody>
        </p:sp>
        <p:sp>
          <p:nvSpPr>
            <p:cNvPr id="20" name="TextBox 20"/>
            <p:cNvSpPr txBox="1"/>
            <p:nvPr/>
          </p:nvSpPr>
          <p:spPr>
            <a:xfrm>
              <a:off x="0" y="1718971"/>
              <a:ext cx="8283827" cy="1653701"/>
            </a:xfrm>
            <a:prstGeom prst="rect">
              <a:avLst/>
            </a:prstGeom>
          </p:spPr>
          <p:txBody>
            <a:bodyPr lIns="0" tIns="0" rIns="0" bIns="0" rtlCol="0" anchor="t">
              <a:spAutoFit/>
            </a:bodyPr>
            <a:lstStyle/>
            <a:p>
              <a:pPr>
                <a:lnSpc>
                  <a:spcPts val="2399"/>
                </a:lnSpc>
              </a:pPr>
              <a:r>
                <a:rPr lang="en-US" sz="2399">
                  <a:solidFill>
                    <a:srgbClr val="545454"/>
                  </a:solidFill>
                  <a:latin typeface="Poppins"/>
                </a:rPr>
                <a:t>Using AI </a:t>
              </a:r>
              <a:r>
                <a:rPr lang="en-US" sz="2399" b="1">
                  <a:solidFill>
                    <a:srgbClr val="545454"/>
                  </a:solidFill>
                  <a:latin typeface="Poppins"/>
                </a:rPr>
                <a:t>predictive modelling</a:t>
              </a:r>
              <a:r>
                <a:rPr lang="en-US" sz="2399">
                  <a:solidFill>
                    <a:srgbClr val="545454"/>
                  </a:solidFill>
                  <a:latin typeface="Poppins"/>
                </a:rPr>
                <a:t>, identify high risk areas through a heatmap and recommend optimized patrol schedules to ensure </a:t>
              </a:r>
              <a:r>
                <a:rPr lang="en-US" sz="2399" b="1">
                  <a:solidFill>
                    <a:srgbClr val="545454"/>
                  </a:solidFill>
                  <a:latin typeface="Poppins"/>
                </a:rPr>
                <a:t>minimal response time</a:t>
              </a:r>
              <a:r>
                <a:rPr lang="en-US" sz="2399">
                  <a:solidFill>
                    <a:srgbClr val="545454"/>
                  </a:solidFill>
                  <a:latin typeface="Poppins"/>
                </a:rPr>
                <a:t>.</a:t>
              </a:r>
            </a:p>
          </p:txBody>
        </p:sp>
      </p:grpSp>
      <p:grpSp>
        <p:nvGrpSpPr>
          <p:cNvPr id="21" name="Group 21"/>
          <p:cNvGrpSpPr/>
          <p:nvPr/>
        </p:nvGrpSpPr>
        <p:grpSpPr>
          <a:xfrm>
            <a:off x="11046430" y="3692985"/>
            <a:ext cx="6212870" cy="1838820"/>
            <a:chOff x="0" y="-85725"/>
            <a:chExt cx="8283827" cy="2451760"/>
          </a:xfrm>
        </p:grpSpPr>
        <p:sp>
          <p:nvSpPr>
            <p:cNvPr id="22" name="TextBox 22"/>
            <p:cNvSpPr txBox="1"/>
            <p:nvPr/>
          </p:nvSpPr>
          <p:spPr>
            <a:xfrm>
              <a:off x="0" y="-85725"/>
              <a:ext cx="8283827" cy="726652"/>
            </a:xfrm>
            <a:prstGeom prst="rect">
              <a:avLst/>
            </a:prstGeom>
          </p:spPr>
          <p:txBody>
            <a:bodyPr lIns="0" tIns="0" rIns="0" bIns="0" rtlCol="0" anchor="t">
              <a:spAutoFit/>
            </a:bodyPr>
            <a:lstStyle/>
            <a:p>
              <a:pPr>
                <a:lnSpc>
                  <a:spcPts val="4480"/>
                </a:lnSpc>
              </a:pPr>
              <a:r>
                <a:rPr lang="en-US" sz="3200">
                  <a:solidFill>
                    <a:srgbClr val="000000"/>
                  </a:solidFill>
                  <a:latin typeface="Poppins Bold"/>
                </a:rPr>
                <a:t>Create insights for divisions</a:t>
              </a:r>
            </a:p>
          </p:txBody>
        </p:sp>
        <p:sp>
          <p:nvSpPr>
            <p:cNvPr id="23" name="TextBox 23"/>
            <p:cNvSpPr txBox="1"/>
            <p:nvPr/>
          </p:nvSpPr>
          <p:spPr>
            <a:xfrm>
              <a:off x="0" y="969671"/>
              <a:ext cx="8283827" cy="1396364"/>
            </a:xfrm>
            <a:prstGeom prst="rect">
              <a:avLst/>
            </a:prstGeom>
          </p:spPr>
          <p:txBody>
            <a:bodyPr lIns="0" tIns="0" rIns="0" bIns="0" rtlCol="0" anchor="t">
              <a:spAutoFit/>
            </a:bodyPr>
            <a:lstStyle/>
            <a:p>
              <a:pPr>
                <a:lnSpc>
                  <a:spcPts val="2699"/>
                </a:lnSpc>
              </a:pPr>
              <a:r>
                <a:rPr lang="en-US" sz="2699">
                  <a:solidFill>
                    <a:srgbClr val="545454"/>
                  </a:solidFill>
                  <a:latin typeface="Poppins"/>
                </a:rPr>
                <a:t>Analyze the data to create new </a:t>
              </a:r>
              <a:r>
                <a:rPr lang="en-US" sz="2699" b="1">
                  <a:solidFill>
                    <a:srgbClr val="545454"/>
                  </a:solidFill>
                  <a:latin typeface="Poppins"/>
                </a:rPr>
                <a:t>divisional response time </a:t>
              </a:r>
              <a:r>
                <a:rPr lang="en-US" sz="2699">
                  <a:solidFill>
                    <a:srgbClr val="545454"/>
                  </a:solidFill>
                  <a:latin typeface="Poppins"/>
                </a:rPr>
                <a:t>guidelines based on </a:t>
              </a:r>
              <a:r>
                <a:rPr lang="en-US" sz="2699" b="1">
                  <a:solidFill>
                    <a:srgbClr val="545454"/>
                  </a:solidFill>
                  <a:latin typeface="Poppins"/>
                </a:rPr>
                <a:t>historical data</a:t>
              </a:r>
              <a:r>
                <a:rPr lang="en-US" sz="2699">
                  <a:solidFill>
                    <a:srgbClr val="545454"/>
                  </a:solidFill>
                  <a:latin typeface="Poppins"/>
                </a:rPr>
                <a:t>.</a:t>
              </a:r>
            </a:p>
          </p:txBody>
        </p:sp>
      </p:grpSp>
      <p:grpSp>
        <p:nvGrpSpPr>
          <p:cNvPr id="24" name="Group 24"/>
          <p:cNvGrpSpPr/>
          <p:nvPr/>
        </p:nvGrpSpPr>
        <p:grpSpPr>
          <a:xfrm>
            <a:off x="11046430" y="5905662"/>
            <a:ext cx="6212870" cy="2693531"/>
            <a:chOff x="0" y="-85725"/>
            <a:chExt cx="8283827" cy="3591374"/>
          </a:xfrm>
        </p:grpSpPr>
        <p:sp>
          <p:nvSpPr>
            <p:cNvPr id="25" name="TextBox 25"/>
            <p:cNvSpPr txBox="1"/>
            <p:nvPr/>
          </p:nvSpPr>
          <p:spPr>
            <a:xfrm>
              <a:off x="0" y="-85725"/>
              <a:ext cx="8283827" cy="1475952"/>
            </a:xfrm>
            <a:prstGeom prst="rect">
              <a:avLst/>
            </a:prstGeom>
          </p:spPr>
          <p:txBody>
            <a:bodyPr lIns="0" tIns="0" rIns="0" bIns="0" rtlCol="0" anchor="t">
              <a:spAutoFit/>
            </a:bodyPr>
            <a:lstStyle/>
            <a:p>
              <a:pPr>
                <a:lnSpc>
                  <a:spcPts val="4480"/>
                </a:lnSpc>
              </a:pPr>
              <a:r>
                <a:rPr lang="en-US" sz="3200">
                  <a:solidFill>
                    <a:srgbClr val="000000"/>
                  </a:solidFill>
                  <a:latin typeface="Poppins Bold"/>
                </a:rPr>
                <a:t>Continuous support to help the external environment</a:t>
              </a:r>
            </a:p>
          </p:txBody>
        </p:sp>
        <p:sp>
          <p:nvSpPr>
            <p:cNvPr id="26" name="TextBox 26"/>
            <p:cNvSpPr txBox="1"/>
            <p:nvPr/>
          </p:nvSpPr>
          <p:spPr>
            <a:xfrm>
              <a:off x="0" y="1728496"/>
              <a:ext cx="8283827" cy="1777153"/>
            </a:xfrm>
            <a:prstGeom prst="rect">
              <a:avLst/>
            </a:prstGeom>
          </p:spPr>
          <p:txBody>
            <a:bodyPr lIns="0" tIns="0" rIns="0" bIns="0" rtlCol="0" anchor="t">
              <a:spAutoFit/>
            </a:bodyPr>
            <a:lstStyle/>
            <a:p>
              <a:pPr>
                <a:lnSpc>
                  <a:spcPts val="2599"/>
                </a:lnSpc>
              </a:pPr>
              <a:r>
                <a:rPr lang="en-US" sz="2599">
                  <a:solidFill>
                    <a:srgbClr val="545454"/>
                  </a:solidFill>
                  <a:latin typeface="Poppins"/>
                </a:rPr>
                <a:t>Integrate with </a:t>
              </a:r>
              <a:r>
                <a:rPr lang="en-US" sz="2599" b="1">
                  <a:solidFill>
                    <a:srgbClr val="545454"/>
                  </a:solidFill>
                  <a:latin typeface="Poppins"/>
                </a:rPr>
                <a:t>internal TPS tools </a:t>
              </a:r>
              <a:r>
                <a:rPr lang="en-US" sz="2599">
                  <a:solidFill>
                    <a:srgbClr val="545454"/>
                  </a:solidFill>
                  <a:latin typeface="Poppins"/>
                </a:rPr>
                <a:t>such as ArcGIS, TRMS and provide training, documentation and support to TPS management and </a:t>
              </a:r>
              <a:r>
                <a:rPr lang="en-US" sz="2599" b="1">
                  <a:solidFill>
                    <a:srgbClr val="545454"/>
                  </a:solidFill>
                  <a:latin typeface="Poppins"/>
                </a:rPr>
                <a:t>PRU constables</a:t>
              </a:r>
              <a:r>
                <a:rPr lang="en-US" sz="2599">
                  <a:solidFill>
                    <a:srgbClr val="545454"/>
                  </a:solidFill>
                  <a:latin typeface="Poppins"/>
                </a:rPr>
                <a:t>.</a:t>
              </a:r>
            </a:p>
          </p:txBody>
        </p:sp>
      </p:grpSp>
      <p:sp>
        <p:nvSpPr>
          <p:cNvPr id="27" name="TextBox 27"/>
          <p:cNvSpPr txBox="1"/>
          <p:nvPr/>
        </p:nvSpPr>
        <p:spPr>
          <a:xfrm>
            <a:off x="1028700" y="1670323"/>
            <a:ext cx="7734300" cy="447675"/>
          </a:xfrm>
          <a:prstGeom prst="rect">
            <a:avLst/>
          </a:prstGeom>
        </p:spPr>
        <p:txBody>
          <a:bodyPr lIns="0" tIns="0" rIns="0" bIns="0" rtlCol="0" anchor="t">
            <a:spAutoFit/>
          </a:bodyPr>
          <a:lstStyle/>
          <a:p>
            <a:pPr>
              <a:lnSpc>
                <a:spcPts val="3749"/>
              </a:lnSpc>
            </a:pPr>
            <a:r>
              <a:rPr lang="en-US" sz="2499">
                <a:solidFill>
                  <a:srgbClr val="545454"/>
                </a:solidFill>
                <a:latin typeface="DM Sans"/>
              </a:rPr>
              <a:t>An innovative approach to prevent crime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018939" flipV="1">
            <a:off x="3418472" y="-5747724"/>
            <a:ext cx="13347232" cy="10847660"/>
          </a:xfrm>
          <a:custGeom>
            <a:avLst/>
            <a:gdLst/>
            <a:ahLst/>
            <a:cxnLst/>
            <a:rect l="l" t="t" r="r" b="b"/>
            <a:pathLst>
              <a:path w="13347232" h="10847660">
                <a:moveTo>
                  <a:pt x="0" y="10847660"/>
                </a:moveTo>
                <a:lnTo>
                  <a:pt x="13347232" y="10847660"/>
                </a:lnTo>
                <a:lnTo>
                  <a:pt x="13347232" y="0"/>
                </a:lnTo>
                <a:lnTo>
                  <a:pt x="0" y="0"/>
                </a:lnTo>
                <a:lnTo>
                  <a:pt x="0" y="1084766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26" name="Group 25">
            <a:extLst>
              <a:ext uri="{FF2B5EF4-FFF2-40B4-BE49-F238E27FC236}">
                <a16:creationId xmlns:a16="http://schemas.microsoft.com/office/drawing/2014/main" id="{22A083DE-D0AC-426D-F0A6-79CC161CC50C}"/>
              </a:ext>
            </a:extLst>
          </p:cNvPr>
          <p:cNvGrpSpPr/>
          <p:nvPr/>
        </p:nvGrpSpPr>
        <p:grpSpPr>
          <a:xfrm>
            <a:off x="380497" y="3075545"/>
            <a:ext cx="1521430" cy="1521430"/>
            <a:chOff x="380497" y="3087568"/>
            <a:chExt cx="1521430" cy="1521430"/>
          </a:xfrm>
        </p:grpSpPr>
        <p:grpSp>
          <p:nvGrpSpPr>
            <p:cNvPr id="3" name="Group 3"/>
            <p:cNvGrpSpPr/>
            <p:nvPr/>
          </p:nvGrpSpPr>
          <p:grpSpPr>
            <a:xfrm>
              <a:off x="380497" y="3087568"/>
              <a:ext cx="1521430" cy="152143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1" name="Freeform 11"/>
            <p:cNvSpPr/>
            <p:nvPr/>
          </p:nvSpPr>
          <p:spPr>
            <a:xfrm>
              <a:off x="699097" y="3397432"/>
              <a:ext cx="884229" cy="884229"/>
            </a:xfrm>
            <a:custGeom>
              <a:avLst/>
              <a:gdLst/>
              <a:ahLst/>
              <a:cxnLst/>
              <a:rect l="l" t="t" r="r" b="b"/>
              <a:pathLst>
                <a:path w="884229" h="884229">
                  <a:moveTo>
                    <a:pt x="0" y="0"/>
                  </a:moveTo>
                  <a:lnTo>
                    <a:pt x="884229" y="0"/>
                  </a:lnTo>
                  <a:lnTo>
                    <a:pt x="884229" y="884229"/>
                  </a:lnTo>
                  <a:lnTo>
                    <a:pt x="0" y="8842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grpSp>
        <p:nvGrpSpPr>
          <p:cNvPr id="55" name="Group 54">
            <a:extLst>
              <a:ext uri="{FF2B5EF4-FFF2-40B4-BE49-F238E27FC236}">
                <a16:creationId xmlns:a16="http://schemas.microsoft.com/office/drawing/2014/main" id="{BCD1D509-1674-43C5-143A-CEE0A5D23F4D}"/>
              </a:ext>
            </a:extLst>
          </p:cNvPr>
          <p:cNvGrpSpPr/>
          <p:nvPr/>
        </p:nvGrpSpPr>
        <p:grpSpPr>
          <a:xfrm>
            <a:off x="380497" y="6031023"/>
            <a:ext cx="1521430" cy="1521430"/>
            <a:chOff x="380497" y="5830112"/>
            <a:chExt cx="1521430" cy="1521430"/>
          </a:xfrm>
        </p:grpSpPr>
        <p:grpSp>
          <p:nvGrpSpPr>
            <p:cNvPr id="7" name="Group 7"/>
            <p:cNvGrpSpPr/>
            <p:nvPr/>
          </p:nvGrpSpPr>
          <p:grpSpPr>
            <a:xfrm>
              <a:off x="380497" y="5830112"/>
              <a:ext cx="1521430" cy="152143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2" name="Freeform 12"/>
            <p:cNvSpPr/>
            <p:nvPr/>
          </p:nvSpPr>
          <p:spPr>
            <a:xfrm>
              <a:off x="574617" y="6024233"/>
              <a:ext cx="1133188" cy="1133188"/>
            </a:xfrm>
            <a:custGeom>
              <a:avLst/>
              <a:gdLst/>
              <a:ahLst/>
              <a:cxnLst/>
              <a:rect l="l" t="t" r="r" b="b"/>
              <a:pathLst>
                <a:path w="1133188" h="1133188">
                  <a:moveTo>
                    <a:pt x="0" y="0"/>
                  </a:moveTo>
                  <a:lnTo>
                    <a:pt x="1133189" y="0"/>
                  </a:lnTo>
                  <a:lnTo>
                    <a:pt x="1133189" y="1133188"/>
                  </a:lnTo>
                  <a:lnTo>
                    <a:pt x="0" y="1133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grpSp>
        <p:nvGrpSpPr>
          <p:cNvPr id="57" name="Group 56">
            <a:extLst>
              <a:ext uri="{FF2B5EF4-FFF2-40B4-BE49-F238E27FC236}">
                <a16:creationId xmlns:a16="http://schemas.microsoft.com/office/drawing/2014/main" id="{CC8CD814-25F0-E74B-B0ED-F93688054558}"/>
              </a:ext>
            </a:extLst>
          </p:cNvPr>
          <p:cNvGrpSpPr/>
          <p:nvPr/>
        </p:nvGrpSpPr>
        <p:grpSpPr>
          <a:xfrm>
            <a:off x="8982372" y="3075545"/>
            <a:ext cx="1521430" cy="1521430"/>
            <a:chOff x="8982372" y="3063522"/>
            <a:chExt cx="1521430" cy="1521430"/>
          </a:xfrm>
        </p:grpSpPr>
        <p:grpSp>
          <p:nvGrpSpPr>
            <p:cNvPr id="5" name="Group 5"/>
            <p:cNvGrpSpPr/>
            <p:nvPr/>
          </p:nvGrpSpPr>
          <p:grpSpPr>
            <a:xfrm>
              <a:off x="8982372" y="3063522"/>
              <a:ext cx="1521430" cy="152143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3" name="Freeform 13"/>
            <p:cNvSpPr/>
            <p:nvPr/>
          </p:nvSpPr>
          <p:spPr>
            <a:xfrm>
              <a:off x="9242740" y="3339212"/>
              <a:ext cx="1000695" cy="889368"/>
            </a:xfrm>
            <a:custGeom>
              <a:avLst/>
              <a:gdLst/>
              <a:ahLst/>
              <a:cxnLst/>
              <a:rect l="l" t="t" r="r" b="b"/>
              <a:pathLst>
                <a:path w="1000695" h="889368">
                  <a:moveTo>
                    <a:pt x="0" y="0"/>
                  </a:moveTo>
                  <a:lnTo>
                    <a:pt x="1000695" y="0"/>
                  </a:lnTo>
                  <a:lnTo>
                    <a:pt x="1000695" y="889368"/>
                  </a:lnTo>
                  <a:lnTo>
                    <a:pt x="0" y="8893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grpSp>
        <p:nvGrpSpPr>
          <p:cNvPr id="56" name="Group 55">
            <a:extLst>
              <a:ext uri="{FF2B5EF4-FFF2-40B4-BE49-F238E27FC236}">
                <a16:creationId xmlns:a16="http://schemas.microsoft.com/office/drawing/2014/main" id="{766C439E-BF21-F4F1-2936-CCDFA718ACF3}"/>
              </a:ext>
            </a:extLst>
          </p:cNvPr>
          <p:cNvGrpSpPr/>
          <p:nvPr/>
        </p:nvGrpSpPr>
        <p:grpSpPr>
          <a:xfrm>
            <a:off x="8982372" y="6031023"/>
            <a:ext cx="1521430" cy="1521430"/>
            <a:chOff x="8982372" y="6231935"/>
            <a:chExt cx="1521430" cy="1521430"/>
          </a:xfrm>
        </p:grpSpPr>
        <p:grpSp>
          <p:nvGrpSpPr>
            <p:cNvPr id="9" name="Group 9"/>
            <p:cNvGrpSpPr/>
            <p:nvPr/>
          </p:nvGrpSpPr>
          <p:grpSpPr>
            <a:xfrm>
              <a:off x="8982372" y="6231935"/>
              <a:ext cx="1521430" cy="152143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txBody>
              <a:bodyPr/>
              <a:lstStyle/>
              <a:p>
                <a:endParaRPr lang="en-CA"/>
              </a:p>
            </p:txBody>
          </p:sp>
        </p:grpSp>
        <p:sp>
          <p:nvSpPr>
            <p:cNvPr id="14" name="Freeform 14"/>
            <p:cNvSpPr/>
            <p:nvPr/>
          </p:nvSpPr>
          <p:spPr>
            <a:xfrm>
              <a:off x="9242593" y="6492087"/>
              <a:ext cx="1001126" cy="1001126"/>
            </a:xfrm>
            <a:custGeom>
              <a:avLst/>
              <a:gdLst/>
              <a:ahLst/>
              <a:cxnLst/>
              <a:rect l="l" t="t" r="r" b="b"/>
              <a:pathLst>
                <a:path w="1001126" h="1001126">
                  <a:moveTo>
                    <a:pt x="0" y="0"/>
                  </a:moveTo>
                  <a:lnTo>
                    <a:pt x="1001126" y="0"/>
                  </a:lnTo>
                  <a:lnTo>
                    <a:pt x="1001126" y="1001127"/>
                  </a:lnTo>
                  <a:lnTo>
                    <a:pt x="0" y="10011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grpSp>
      <p:sp>
        <p:nvSpPr>
          <p:cNvPr id="15" name="TextBox 15"/>
          <p:cNvSpPr txBox="1"/>
          <p:nvPr/>
        </p:nvSpPr>
        <p:spPr>
          <a:xfrm>
            <a:off x="516663" y="1427467"/>
            <a:ext cx="8115300" cy="1393824"/>
          </a:xfrm>
          <a:prstGeom prst="rect">
            <a:avLst/>
          </a:prstGeom>
        </p:spPr>
        <p:txBody>
          <a:bodyPr lIns="0" tIns="0" rIns="0" bIns="0" rtlCol="0" anchor="t">
            <a:spAutoFit/>
          </a:bodyPr>
          <a:lstStyle/>
          <a:p>
            <a:pPr algn="ctr">
              <a:lnSpc>
                <a:spcPts val="5600"/>
              </a:lnSpc>
            </a:pPr>
            <a:r>
              <a:rPr lang="en-US" sz="4000">
                <a:solidFill>
                  <a:schemeClr val="tx2"/>
                </a:solidFill>
                <a:latin typeface="DM Sans Bold"/>
              </a:rPr>
              <a:t>REGULATORY </a:t>
            </a:r>
          </a:p>
          <a:p>
            <a:pPr algn="ctr">
              <a:lnSpc>
                <a:spcPts val="5600"/>
              </a:lnSpc>
            </a:pPr>
            <a:r>
              <a:rPr lang="en-US" sz="4000">
                <a:solidFill>
                  <a:schemeClr val="tx2"/>
                </a:solidFill>
                <a:latin typeface="DM Sans Bold"/>
              </a:rPr>
              <a:t>CONSIDERATIONS</a:t>
            </a:r>
          </a:p>
        </p:txBody>
      </p:sp>
      <p:sp>
        <p:nvSpPr>
          <p:cNvPr id="16" name="TextBox 16"/>
          <p:cNvSpPr txBox="1"/>
          <p:nvPr/>
        </p:nvSpPr>
        <p:spPr>
          <a:xfrm>
            <a:off x="2282926" y="3067867"/>
            <a:ext cx="6212870" cy="363855"/>
          </a:xfrm>
          <a:prstGeom prst="rect">
            <a:avLst/>
          </a:prstGeom>
        </p:spPr>
        <p:txBody>
          <a:bodyPr lIns="0" tIns="0" rIns="0" bIns="0" rtlCol="0" anchor="t">
            <a:spAutoFit/>
          </a:bodyPr>
          <a:lstStyle/>
          <a:p>
            <a:pPr>
              <a:lnSpc>
                <a:spcPts val="2700"/>
              </a:lnSpc>
            </a:pPr>
            <a:r>
              <a:rPr lang="en-US" sz="2700">
                <a:solidFill>
                  <a:srgbClr val="000000"/>
                </a:solidFill>
                <a:latin typeface="DM Sans Bold"/>
              </a:rPr>
              <a:t>Our Solution must meet constraints</a:t>
            </a:r>
          </a:p>
        </p:txBody>
      </p:sp>
      <p:sp>
        <p:nvSpPr>
          <p:cNvPr id="17" name="TextBox 17"/>
          <p:cNvSpPr txBox="1"/>
          <p:nvPr/>
        </p:nvSpPr>
        <p:spPr>
          <a:xfrm>
            <a:off x="2282926" y="3876857"/>
            <a:ext cx="6022370" cy="1035092"/>
          </a:xfrm>
          <a:prstGeom prst="rect">
            <a:avLst/>
          </a:prstGeom>
        </p:spPr>
        <p:txBody>
          <a:bodyPr lIns="0" tIns="0" rIns="0" bIns="0" rtlCol="0" anchor="t">
            <a:spAutoFit/>
          </a:bodyPr>
          <a:lstStyle/>
          <a:p>
            <a:pPr>
              <a:lnSpc>
                <a:spcPts val="2000"/>
              </a:lnSpc>
            </a:pPr>
            <a:r>
              <a:rPr lang="en-US" sz="2000">
                <a:solidFill>
                  <a:srgbClr val="545454"/>
                </a:solidFill>
                <a:latin typeface="DM Sans"/>
              </a:rPr>
              <a:t>While developing the new reaction time criteria, our solution must carefully consider the number of police officers each division and abide by </a:t>
            </a:r>
            <a:r>
              <a:rPr lang="en-US" sz="2000" b="1">
                <a:solidFill>
                  <a:srgbClr val="545454"/>
                </a:solidFill>
                <a:latin typeface="DM Sans"/>
              </a:rPr>
              <a:t>the 70% reactive service constraint</a:t>
            </a:r>
            <a:r>
              <a:rPr lang="en-US" sz="2000">
                <a:solidFill>
                  <a:srgbClr val="545454"/>
                </a:solidFill>
                <a:latin typeface="DM Sans"/>
              </a:rPr>
              <a:t>.</a:t>
            </a:r>
          </a:p>
        </p:txBody>
      </p:sp>
      <p:sp>
        <p:nvSpPr>
          <p:cNvPr id="18" name="TextBox 18"/>
          <p:cNvSpPr txBox="1"/>
          <p:nvPr/>
        </p:nvSpPr>
        <p:spPr>
          <a:xfrm>
            <a:off x="10885919" y="2835335"/>
            <a:ext cx="6022370" cy="455295"/>
          </a:xfrm>
          <a:prstGeom prst="rect">
            <a:avLst/>
          </a:prstGeom>
        </p:spPr>
        <p:txBody>
          <a:bodyPr lIns="0" tIns="0" rIns="0" bIns="0" rtlCol="0" anchor="t">
            <a:spAutoFit/>
          </a:bodyPr>
          <a:lstStyle/>
          <a:p>
            <a:pPr>
              <a:lnSpc>
                <a:spcPts val="3779"/>
              </a:lnSpc>
            </a:pPr>
            <a:r>
              <a:rPr lang="en-US" sz="2700">
                <a:solidFill>
                  <a:srgbClr val="000000"/>
                </a:solidFill>
                <a:latin typeface="DM Sans Bold"/>
              </a:rPr>
              <a:t>Our Solution is Medium Risk </a:t>
            </a:r>
          </a:p>
        </p:txBody>
      </p:sp>
      <p:sp>
        <p:nvSpPr>
          <p:cNvPr id="19" name="TextBox 19"/>
          <p:cNvSpPr txBox="1"/>
          <p:nvPr/>
        </p:nvSpPr>
        <p:spPr>
          <a:xfrm>
            <a:off x="10885919" y="3500180"/>
            <a:ext cx="6022370" cy="1548052"/>
          </a:xfrm>
          <a:prstGeom prst="rect">
            <a:avLst/>
          </a:prstGeom>
        </p:spPr>
        <p:txBody>
          <a:bodyPr lIns="0" tIns="0" rIns="0" bIns="0" rtlCol="0" anchor="t">
            <a:spAutoFit/>
          </a:bodyPr>
          <a:lstStyle/>
          <a:p>
            <a:pPr>
              <a:lnSpc>
                <a:spcPts val="2000"/>
              </a:lnSpc>
            </a:pPr>
            <a:r>
              <a:rPr lang="en-US" sz="2000">
                <a:solidFill>
                  <a:srgbClr val="545454"/>
                </a:solidFill>
                <a:latin typeface="DM Sans"/>
              </a:rPr>
              <a:t>Categorized as a Medium-risk technology in the TPSB's new AI policy due to worries about privacy and potential biases towards communities. Our solution will monitor for privacy and discrimination issues, assuring an ethical and responsible implementation.</a:t>
            </a:r>
          </a:p>
        </p:txBody>
      </p:sp>
      <p:sp>
        <p:nvSpPr>
          <p:cNvPr id="20" name="TextBox 20"/>
          <p:cNvSpPr txBox="1"/>
          <p:nvPr/>
        </p:nvSpPr>
        <p:spPr>
          <a:xfrm>
            <a:off x="2282926" y="5761215"/>
            <a:ext cx="6022370" cy="706755"/>
          </a:xfrm>
          <a:prstGeom prst="rect">
            <a:avLst/>
          </a:prstGeom>
        </p:spPr>
        <p:txBody>
          <a:bodyPr lIns="0" tIns="0" rIns="0" bIns="0" rtlCol="0" anchor="t">
            <a:spAutoFit/>
          </a:bodyPr>
          <a:lstStyle/>
          <a:p>
            <a:pPr>
              <a:lnSpc>
                <a:spcPts val="2700"/>
              </a:lnSpc>
            </a:pPr>
            <a:r>
              <a:rPr lang="en-US" sz="2700">
                <a:solidFill>
                  <a:srgbClr val="000000"/>
                </a:solidFill>
                <a:latin typeface="DM Sans Bold"/>
              </a:rPr>
              <a:t>Our solution can help beyond response time</a:t>
            </a:r>
          </a:p>
        </p:txBody>
      </p:sp>
      <p:sp>
        <p:nvSpPr>
          <p:cNvPr id="21" name="TextBox 21"/>
          <p:cNvSpPr txBox="1"/>
          <p:nvPr/>
        </p:nvSpPr>
        <p:spPr>
          <a:xfrm>
            <a:off x="2282926" y="6566476"/>
            <a:ext cx="6022370" cy="1291572"/>
          </a:xfrm>
          <a:prstGeom prst="rect">
            <a:avLst/>
          </a:prstGeom>
        </p:spPr>
        <p:txBody>
          <a:bodyPr lIns="0" tIns="0" rIns="0" bIns="0" rtlCol="0" anchor="t">
            <a:spAutoFit/>
          </a:bodyPr>
          <a:lstStyle/>
          <a:p>
            <a:pPr>
              <a:lnSpc>
                <a:spcPts val="2000"/>
              </a:lnSpc>
            </a:pPr>
            <a:r>
              <a:rPr lang="en-US" sz="2000">
                <a:solidFill>
                  <a:srgbClr val="545454"/>
                </a:solidFill>
                <a:latin typeface="DM Sans"/>
              </a:rPr>
              <a:t>By automating response time creation based on location data, enhancing </a:t>
            </a:r>
            <a:r>
              <a:rPr lang="en-US" sz="2000" b="1">
                <a:solidFill>
                  <a:srgbClr val="545454"/>
                </a:solidFill>
                <a:latin typeface="DM Sans"/>
              </a:rPr>
              <a:t>at-scene compliance</a:t>
            </a:r>
            <a:r>
              <a:rPr lang="en-US" sz="2000">
                <a:solidFill>
                  <a:srgbClr val="545454"/>
                </a:solidFill>
                <a:latin typeface="DM Sans"/>
              </a:rPr>
              <a:t>, and facilitating effective communication with the TPS software, our suggested solution will address this problem.</a:t>
            </a:r>
          </a:p>
        </p:txBody>
      </p:sp>
      <p:sp>
        <p:nvSpPr>
          <p:cNvPr id="22" name="TextBox 22"/>
          <p:cNvSpPr txBox="1"/>
          <p:nvPr/>
        </p:nvSpPr>
        <p:spPr>
          <a:xfrm>
            <a:off x="10996532" y="5764087"/>
            <a:ext cx="6022370" cy="931545"/>
          </a:xfrm>
          <a:prstGeom prst="rect">
            <a:avLst/>
          </a:prstGeom>
        </p:spPr>
        <p:txBody>
          <a:bodyPr lIns="0" tIns="0" rIns="0" bIns="0" rtlCol="0" anchor="t">
            <a:spAutoFit/>
          </a:bodyPr>
          <a:lstStyle/>
          <a:p>
            <a:pPr>
              <a:lnSpc>
                <a:spcPts val="3779"/>
              </a:lnSpc>
            </a:pPr>
            <a:r>
              <a:rPr lang="en-US" sz="2700">
                <a:solidFill>
                  <a:srgbClr val="000000"/>
                </a:solidFill>
                <a:latin typeface="DM Sans Bold"/>
              </a:rPr>
              <a:t>Our Solution needs to integrate with the TPS</a:t>
            </a:r>
          </a:p>
        </p:txBody>
      </p:sp>
      <p:sp>
        <p:nvSpPr>
          <p:cNvPr id="23" name="TextBox 23"/>
          <p:cNvSpPr txBox="1"/>
          <p:nvPr/>
        </p:nvSpPr>
        <p:spPr>
          <a:xfrm>
            <a:off x="10991157" y="6793018"/>
            <a:ext cx="6022370" cy="1035092"/>
          </a:xfrm>
          <a:prstGeom prst="rect">
            <a:avLst/>
          </a:prstGeom>
        </p:spPr>
        <p:txBody>
          <a:bodyPr lIns="0" tIns="0" rIns="0" bIns="0" rtlCol="0" anchor="t">
            <a:spAutoFit/>
          </a:bodyPr>
          <a:lstStyle/>
          <a:p>
            <a:pPr>
              <a:lnSpc>
                <a:spcPts val="2000"/>
              </a:lnSpc>
            </a:pPr>
            <a:r>
              <a:rPr lang="en-US" sz="2000">
                <a:solidFill>
                  <a:srgbClr val="545454"/>
                </a:solidFill>
                <a:latin typeface="DM Sans"/>
              </a:rPr>
              <a:t>Our solution will include comprehensive instructions and training materials to assist the TPS in using the tool efficiently and maximizing its potential impact.</a:t>
            </a:r>
          </a:p>
        </p:txBody>
      </p:sp>
      <p:sp>
        <p:nvSpPr>
          <p:cNvPr id="24" name="TextBox 24"/>
          <p:cNvSpPr txBox="1"/>
          <p:nvPr/>
        </p:nvSpPr>
        <p:spPr>
          <a:xfrm>
            <a:off x="9470101" y="1427467"/>
            <a:ext cx="7656233" cy="1393824"/>
          </a:xfrm>
          <a:prstGeom prst="rect">
            <a:avLst/>
          </a:prstGeom>
        </p:spPr>
        <p:txBody>
          <a:bodyPr lIns="0" tIns="0" rIns="0" bIns="0" rtlCol="0" anchor="t">
            <a:spAutoFit/>
          </a:bodyPr>
          <a:lstStyle/>
          <a:p>
            <a:pPr algn="ctr">
              <a:lnSpc>
                <a:spcPts val="5600"/>
              </a:lnSpc>
            </a:pPr>
            <a:r>
              <a:rPr lang="en-US" sz="4000">
                <a:solidFill>
                  <a:schemeClr val="tx2"/>
                </a:solidFill>
                <a:latin typeface="DM Sans Bold"/>
              </a:rPr>
              <a:t>TECHNOLOGY CONSIDERATIONS</a:t>
            </a:r>
          </a:p>
        </p:txBody>
      </p:sp>
      <p:sp>
        <p:nvSpPr>
          <p:cNvPr id="25" name="TextBox 25"/>
          <p:cNvSpPr txBox="1"/>
          <p:nvPr/>
        </p:nvSpPr>
        <p:spPr>
          <a:xfrm>
            <a:off x="3099181" y="294016"/>
            <a:ext cx="12286825"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EXTERNAL ENVIRONMENT ANALYSIS</a:t>
            </a:r>
          </a:p>
        </p:txBody>
      </p:sp>
      <p:grpSp>
        <p:nvGrpSpPr>
          <p:cNvPr id="27" name="Group 26">
            <a:extLst>
              <a:ext uri="{FF2B5EF4-FFF2-40B4-BE49-F238E27FC236}">
                <a16:creationId xmlns:a16="http://schemas.microsoft.com/office/drawing/2014/main" id="{CFE77F62-FA54-174A-DA84-CAA3A4162314}"/>
              </a:ext>
            </a:extLst>
          </p:cNvPr>
          <p:cNvGrpSpPr/>
          <p:nvPr/>
        </p:nvGrpSpPr>
        <p:grpSpPr>
          <a:xfrm>
            <a:off x="-2188340" y="8813464"/>
            <a:ext cx="22348211" cy="1524414"/>
            <a:chOff x="-2186569" y="8767318"/>
            <a:chExt cx="22348211" cy="1524414"/>
          </a:xfrm>
        </p:grpSpPr>
        <p:grpSp>
          <p:nvGrpSpPr>
            <p:cNvPr id="28" name="Group 27">
              <a:extLst>
                <a:ext uri="{FF2B5EF4-FFF2-40B4-BE49-F238E27FC236}">
                  <a16:creationId xmlns:a16="http://schemas.microsoft.com/office/drawing/2014/main" id="{4AF640BD-3670-EB32-FE8F-8AA9251A8742}"/>
                </a:ext>
              </a:extLst>
            </p:cNvPr>
            <p:cNvGrpSpPr/>
            <p:nvPr/>
          </p:nvGrpSpPr>
          <p:grpSpPr>
            <a:xfrm>
              <a:off x="256743" y="8767318"/>
              <a:ext cx="17418875" cy="1519682"/>
              <a:chOff x="256743" y="8767318"/>
              <a:chExt cx="17418875" cy="1519682"/>
            </a:xfrm>
          </p:grpSpPr>
          <p:sp>
            <p:nvSpPr>
              <p:cNvPr id="31" name="Freeform 2">
                <a:extLst>
                  <a:ext uri="{FF2B5EF4-FFF2-40B4-BE49-F238E27FC236}">
                    <a16:creationId xmlns:a16="http://schemas.microsoft.com/office/drawing/2014/main" id="{AFC6A87F-9FF9-ADFA-4CD6-3D70C8AFBA0D}"/>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2" name="Freeform 3">
                <a:extLst>
                  <a:ext uri="{FF2B5EF4-FFF2-40B4-BE49-F238E27FC236}">
                    <a16:creationId xmlns:a16="http://schemas.microsoft.com/office/drawing/2014/main" id="{A755F1C9-A876-92CD-DA15-A11CB69C62D7}"/>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3" name="Freeform 4">
                <a:extLst>
                  <a:ext uri="{FF2B5EF4-FFF2-40B4-BE49-F238E27FC236}">
                    <a16:creationId xmlns:a16="http://schemas.microsoft.com/office/drawing/2014/main" id="{210323AE-BFE4-8695-F0C3-30471B1D1D12}"/>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4" name="Freeform 5">
                <a:extLst>
                  <a:ext uri="{FF2B5EF4-FFF2-40B4-BE49-F238E27FC236}">
                    <a16:creationId xmlns:a16="http://schemas.microsoft.com/office/drawing/2014/main" id="{23292207-28D9-36F2-B4E0-C2BEAC6A6343}"/>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5" name="Freeform 6">
                <a:extLst>
                  <a:ext uri="{FF2B5EF4-FFF2-40B4-BE49-F238E27FC236}">
                    <a16:creationId xmlns:a16="http://schemas.microsoft.com/office/drawing/2014/main" id="{56473CBB-14DF-3AF9-E3CC-50CE55145B2C}"/>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6" name="Freeform 7">
                <a:extLst>
                  <a:ext uri="{FF2B5EF4-FFF2-40B4-BE49-F238E27FC236}">
                    <a16:creationId xmlns:a16="http://schemas.microsoft.com/office/drawing/2014/main" id="{3FFCAA8B-120D-D6C6-FB53-C86CBCCE9659}"/>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7" name="Freeform 8">
                <a:extLst>
                  <a:ext uri="{FF2B5EF4-FFF2-40B4-BE49-F238E27FC236}">
                    <a16:creationId xmlns:a16="http://schemas.microsoft.com/office/drawing/2014/main" id="{2395D98E-5140-48F1-0E4F-AD5F548786F6}"/>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pic>
            <p:nvPicPr>
              <p:cNvPr id="38" name="Picture 9">
                <a:extLst>
                  <a:ext uri="{FF2B5EF4-FFF2-40B4-BE49-F238E27FC236}">
                    <a16:creationId xmlns:a16="http://schemas.microsoft.com/office/drawing/2014/main" id="{5C43ECF4-B6DA-7C07-604D-BF607DD79383}"/>
                  </a:ext>
                </a:extLst>
              </p:cNvPr>
              <p:cNvPicPr>
                <a:picLocks noChangeAspect="1"/>
              </p:cNvPicPr>
              <p:nvPr/>
            </p:nvPicPr>
            <p:blipFill>
              <a:blip r:embed="rId15"/>
              <a:srcRect/>
              <a:stretch>
                <a:fillRect/>
              </a:stretch>
            </p:blipFill>
            <p:spPr>
              <a:xfrm flipH="1">
                <a:off x="7016552" y="9304190"/>
                <a:ext cx="1481015" cy="762723"/>
              </a:xfrm>
              <a:prstGeom prst="rect">
                <a:avLst/>
              </a:prstGeom>
            </p:spPr>
          </p:pic>
          <p:sp>
            <p:nvSpPr>
              <p:cNvPr id="39" name="Freeform 10">
                <a:extLst>
                  <a:ext uri="{FF2B5EF4-FFF2-40B4-BE49-F238E27FC236}">
                    <a16:creationId xmlns:a16="http://schemas.microsoft.com/office/drawing/2014/main" id="{64836253-6190-89EE-C5BB-2FAB59BBAE66}"/>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0" name="TextBox 18">
                <a:extLst>
                  <a:ext uri="{FF2B5EF4-FFF2-40B4-BE49-F238E27FC236}">
                    <a16:creationId xmlns:a16="http://schemas.microsoft.com/office/drawing/2014/main" id="{5CC8D411-A938-6FFD-3511-D77BD163067E}"/>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1" name="TextBox 19">
                <a:extLst>
                  <a:ext uri="{FF2B5EF4-FFF2-40B4-BE49-F238E27FC236}">
                    <a16:creationId xmlns:a16="http://schemas.microsoft.com/office/drawing/2014/main" id="{FD237202-4FFE-BF49-B105-190B2A0D542B}"/>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2" name="Freeform 10">
                <a:extLst>
                  <a:ext uri="{FF2B5EF4-FFF2-40B4-BE49-F238E27FC236}">
                    <a16:creationId xmlns:a16="http://schemas.microsoft.com/office/drawing/2014/main" id="{1F916547-A955-0174-DF03-B1BAA4CFEB60}"/>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8"/>
                    </a:ext>
                  </a:extLst>
                </a:blip>
                <a:stretch>
                  <a:fillRect/>
                </a:stretch>
              </a:blipFill>
            </p:spPr>
            <p:txBody>
              <a:bodyPr/>
              <a:lstStyle/>
              <a:p>
                <a:endParaRPr lang="en-CA"/>
              </a:p>
            </p:txBody>
          </p:sp>
          <p:sp>
            <p:nvSpPr>
              <p:cNvPr id="43" name="TextBox 19">
                <a:extLst>
                  <a:ext uri="{FF2B5EF4-FFF2-40B4-BE49-F238E27FC236}">
                    <a16:creationId xmlns:a16="http://schemas.microsoft.com/office/drawing/2014/main" id="{D3558926-96CC-E502-E1A6-619B69A7630B}"/>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44" name="Freeform 10">
                <a:extLst>
                  <a:ext uri="{FF2B5EF4-FFF2-40B4-BE49-F238E27FC236}">
                    <a16:creationId xmlns:a16="http://schemas.microsoft.com/office/drawing/2014/main" id="{DAF4DD8D-88C3-5DF7-8F9E-CB9DBA4BA67B}"/>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5" name="TextBox 19">
                <a:extLst>
                  <a:ext uri="{FF2B5EF4-FFF2-40B4-BE49-F238E27FC236}">
                    <a16:creationId xmlns:a16="http://schemas.microsoft.com/office/drawing/2014/main" id="{25298652-3074-45FC-1488-D6B5AF32F932}"/>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6" name="Freeform 10">
                <a:extLst>
                  <a:ext uri="{FF2B5EF4-FFF2-40B4-BE49-F238E27FC236}">
                    <a16:creationId xmlns:a16="http://schemas.microsoft.com/office/drawing/2014/main" id="{9B714438-74E9-4302-96CA-E15AD2A9B6A3}"/>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CA"/>
              </a:p>
            </p:txBody>
          </p:sp>
          <p:sp>
            <p:nvSpPr>
              <p:cNvPr id="47" name="TextBox 19">
                <a:extLst>
                  <a:ext uri="{FF2B5EF4-FFF2-40B4-BE49-F238E27FC236}">
                    <a16:creationId xmlns:a16="http://schemas.microsoft.com/office/drawing/2014/main" id="{3D457673-02E7-C61D-D94F-A62EE1EEF5D1}"/>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8" name="Freeform 10">
                <a:extLst>
                  <a:ext uri="{FF2B5EF4-FFF2-40B4-BE49-F238E27FC236}">
                    <a16:creationId xmlns:a16="http://schemas.microsoft.com/office/drawing/2014/main" id="{B667794E-7EDF-BCD3-FCDD-40D7C643E02E}"/>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9" name="TextBox 19">
                <a:extLst>
                  <a:ext uri="{FF2B5EF4-FFF2-40B4-BE49-F238E27FC236}">
                    <a16:creationId xmlns:a16="http://schemas.microsoft.com/office/drawing/2014/main" id="{6B945B04-8F02-B2DE-E61F-6B94F07FE1EA}"/>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50" name="Freeform 10">
                <a:extLst>
                  <a:ext uri="{FF2B5EF4-FFF2-40B4-BE49-F238E27FC236}">
                    <a16:creationId xmlns:a16="http://schemas.microsoft.com/office/drawing/2014/main" id="{D1B5BC08-E25B-C593-FB7F-82E69758ADCC}"/>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51" name="TextBox 19">
                <a:extLst>
                  <a:ext uri="{FF2B5EF4-FFF2-40B4-BE49-F238E27FC236}">
                    <a16:creationId xmlns:a16="http://schemas.microsoft.com/office/drawing/2014/main" id="{4BC94CC8-2DAC-E3B7-E3EA-BBF22EDDEBFE}"/>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2" name="Freeform 10">
                <a:extLst>
                  <a:ext uri="{FF2B5EF4-FFF2-40B4-BE49-F238E27FC236}">
                    <a16:creationId xmlns:a16="http://schemas.microsoft.com/office/drawing/2014/main" id="{5ACBF497-BDEE-23C6-F7E1-6C11BA5C63CA}"/>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53" name="TextBox 19">
                <a:extLst>
                  <a:ext uri="{FF2B5EF4-FFF2-40B4-BE49-F238E27FC236}">
                    <a16:creationId xmlns:a16="http://schemas.microsoft.com/office/drawing/2014/main" id="{BD2E5541-9DA5-98D0-333C-918351C3D64B}"/>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54" name="Freeform 10">
                <a:extLst>
                  <a:ext uri="{FF2B5EF4-FFF2-40B4-BE49-F238E27FC236}">
                    <a16:creationId xmlns:a16="http://schemas.microsoft.com/office/drawing/2014/main" id="{83AB639E-FC14-C01A-2CA0-D0AC3F459AE3}"/>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grpSp>
        <p:sp>
          <p:nvSpPr>
            <p:cNvPr id="29" name="Freeform 8">
              <a:extLst>
                <a:ext uri="{FF2B5EF4-FFF2-40B4-BE49-F238E27FC236}">
                  <a16:creationId xmlns:a16="http://schemas.microsoft.com/office/drawing/2014/main" id="{850BA826-0353-6A6B-2D89-0B6081EBA71C}"/>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0" name="Freeform 8">
              <a:extLst>
                <a:ext uri="{FF2B5EF4-FFF2-40B4-BE49-F238E27FC236}">
                  <a16:creationId xmlns:a16="http://schemas.microsoft.com/office/drawing/2014/main" id="{D91B2DE6-3F8B-C25F-8B8C-CA76B9FBB8C8}"/>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40768" y="-280330"/>
            <a:ext cx="13347232" cy="10847660"/>
          </a:xfrm>
          <a:custGeom>
            <a:avLst/>
            <a:gdLst/>
            <a:ahLst/>
            <a:cxnLst/>
            <a:rect l="l" t="t" r="r" b="b"/>
            <a:pathLst>
              <a:path w="13347232" h="10847660">
                <a:moveTo>
                  <a:pt x="0" y="0"/>
                </a:moveTo>
                <a:lnTo>
                  <a:pt x="13347232" y="0"/>
                </a:lnTo>
                <a:lnTo>
                  <a:pt x="13347232" y="10847660"/>
                </a:lnTo>
                <a:lnTo>
                  <a:pt x="0" y="1084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3" name="Group 3"/>
          <p:cNvGrpSpPr/>
          <p:nvPr/>
        </p:nvGrpSpPr>
        <p:grpSpPr>
          <a:xfrm>
            <a:off x="319648" y="1794454"/>
            <a:ext cx="5653658" cy="1605349"/>
            <a:chOff x="0" y="-76200"/>
            <a:chExt cx="1489029" cy="422808"/>
          </a:xfrm>
        </p:grpSpPr>
        <p:sp>
          <p:nvSpPr>
            <p:cNvPr id="4" name="Freeform 4"/>
            <p:cNvSpPr/>
            <p:nvPr/>
          </p:nvSpPr>
          <p:spPr>
            <a:xfrm>
              <a:off x="0" y="0"/>
              <a:ext cx="1489029" cy="270408"/>
            </a:xfrm>
            <a:custGeom>
              <a:avLst/>
              <a:gdLst/>
              <a:ahLst/>
              <a:cxnLst/>
              <a:rect l="l" t="t" r="r" b="b"/>
              <a:pathLst>
                <a:path w="1489029" h="270408">
                  <a:moveTo>
                    <a:pt x="69838" y="0"/>
                  </a:moveTo>
                  <a:lnTo>
                    <a:pt x="1419192" y="0"/>
                  </a:lnTo>
                  <a:cubicBezTo>
                    <a:pt x="1437714" y="0"/>
                    <a:pt x="1455477" y="7358"/>
                    <a:pt x="1468574" y="20455"/>
                  </a:cubicBezTo>
                  <a:cubicBezTo>
                    <a:pt x="1481671" y="33552"/>
                    <a:pt x="1489029" y="51316"/>
                    <a:pt x="1489029" y="69838"/>
                  </a:cubicBezTo>
                  <a:lnTo>
                    <a:pt x="1489029" y="200570"/>
                  </a:lnTo>
                  <a:cubicBezTo>
                    <a:pt x="1489029" y="219092"/>
                    <a:pt x="1481671" y="236856"/>
                    <a:pt x="1468574" y="249953"/>
                  </a:cubicBezTo>
                  <a:cubicBezTo>
                    <a:pt x="1455477" y="263050"/>
                    <a:pt x="1437714" y="270408"/>
                    <a:pt x="1419192" y="270408"/>
                  </a:cubicBezTo>
                  <a:lnTo>
                    <a:pt x="69838" y="270408"/>
                  </a:lnTo>
                  <a:cubicBezTo>
                    <a:pt x="51316" y="270408"/>
                    <a:pt x="33552" y="263050"/>
                    <a:pt x="20455" y="249953"/>
                  </a:cubicBezTo>
                  <a:cubicBezTo>
                    <a:pt x="7358" y="236856"/>
                    <a:pt x="0" y="219092"/>
                    <a:pt x="0" y="200570"/>
                  </a:cubicBezTo>
                  <a:lnTo>
                    <a:pt x="0" y="69838"/>
                  </a:lnTo>
                  <a:cubicBezTo>
                    <a:pt x="0" y="51316"/>
                    <a:pt x="7358" y="33552"/>
                    <a:pt x="20455" y="20455"/>
                  </a:cubicBezTo>
                  <a:cubicBezTo>
                    <a:pt x="33552" y="7358"/>
                    <a:pt x="51316" y="0"/>
                    <a:pt x="69838" y="0"/>
                  </a:cubicBezTo>
                  <a:close/>
                </a:path>
              </a:pathLst>
            </a:custGeom>
            <a:solidFill>
              <a:srgbClr val="0795FF"/>
            </a:solidFill>
          </p:spPr>
          <p:txBody>
            <a:bodyPr/>
            <a:lstStyle/>
            <a:p>
              <a:endParaRPr lang="en-CA"/>
            </a:p>
          </p:txBody>
        </p:sp>
        <p:sp>
          <p:nvSpPr>
            <p:cNvPr id="5" name="TextBox 5"/>
            <p:cNvSpPr txBox="1"/>
            <p:nvPr/>
          </p:nvSpPr>
          <p:spPr>
            <a:xfrm>
              <a:off x="0" y="-76200"/>
              <a:ext cx="1484940" cy="422808"/>
            </a:xfrm>
            <a:prstGeom prst="rect">
              <a:avLst/>
            </a:prstGeom>
          </p:spPr>
          <p:txBody>
            <a:bodyPr lIns="50800" tIns="50800" rIns="50800" bIns="50800" rtlCol="0" anchor="ctr"/>
            <a:lstStyle/>
            <a:p>
              <a:pPr algn="ctr">
                <a:lnSpc>
                  <a:spcPts val="3733"/>
                </a:lnSpc>
              </a:pPr>
              <a:r>
                <a:rPr lang="en-US" sz="2666">
                  <a:solidFill>
                    <a:srgbClr val="FFFFFF"/>
                  </a:solidFill>
                  <a:latin typeface="Poppins Bold"/>
                </a:rPr>
                <a:t>Year Vs. Deaths Reported</a:t>
              </a:r>
            </a:p>
          </p:txBody>
        </p:sp>
      </p:grpSp>
      <p:grpSp>
        <p:nvGrpSpPr>
          <p:cNvPr id="6" name="Group 6"/>
          <p:cNvGrpSpPr/>
          <p:nvPr/>
        </p:nvGrpSpPr>
        <p:grpSpPr>
          <a:xfrm>
            <a:off x="6302544" y="1794454"/>
            <a:ext cx="5653658" cy="1498307"/>
            <a:chOff x="0" y="-76200"/>
            <a:chExt cx="1489029" cy="394616"/>
          </a:xfrm>
        </p:grpSpPr>
        <p:sp>
          <p:nvSpPr>
            <p:cNvPr id="7" name="Freeform 7"/>
            <p:cNvSpPr/>
            <p:nvPr/>
          </p:nvSpPr>
          <p:spPr>
            <a:xfrm>
              <a:off x="0" y="0"/>
              <a:ext cx="1489029" cy="270408"/>
            </a:xfrm>
            <a:custGeom>
              <a:avLst/>
              <a:gdLst/>
              <a:ahLst/>
              <a:cxnLst/>
              <a:rect l="l" t="t" r="r" b="b"/>
              <a:pathLst>
                <a:path w="1489029" h="270408">
                  <a:moveTo>
                    <a:pt x="69838" y="0"/>
                  </a:moveTo>
                  <a:lnTo>
                    <a:pt x="1419192" y="0"/>
                  </a:lnTo>
                  <a:cubicBezTo>
                    <a:pt x="1437714" y="0"/>
                    <a:pt x="1455477" y="7358"/>
                    <a:pt x="1468574" y="20455"/>
                  </a:cubicBezTo>
                  <a:cubicBezTo>
                    <a:pt x="1481671" y="33552"/>
                    <a:pt x="1489029" y="51316"/>
                    <a:pt x="1489029" y="69838"/>
                  </a:cubicBezTo>
                  <a:lnTo>
                    <a:pt x="1489029" y="200570"/>
                  </a:lnTo>
                  <a:cubicBezTo>
                    <a:pt x="1489029" y="219092"/>
                    <a:pt x="1481671" y="236856"/>
                    <a:pt x="1468574" y="249953"/>
                  </a:cubicBezTo>
                  <a:cubicBezTo>
                    <a:pt x="1455477" y="263050"/>
                    <a:pt x="1437714" y="270408"/>
                    <a:pt x="1419192" y="270408"/>
                  </a:cubicBezTo>
                  <a:lnTo>
                    <a:pt x="69838" y="270408"/>
                  </a:lnTo>
                  <a:cubicBezTo>
                    <a:pt x="51316" y="270408"/>
                    <a:pt x="33552" y="263050"/>
                    <a:pt x="20455" y="249953"/>
                  </a:cubicBezTo>
                  <a:cubicBezTo>
                    <a:pt x="7358" y="236856"/>
                    <a:pt x="0" y="219092"/>
                    <a:pt x="0" y="200570"/>
                  </a:cubicBezTo>
                  <a:lnTo>
                    <a:pt x="0" y="69838"/>
                  </a:lnTo>
                  <a:cubicBezTo>
                    <a:pt x="0" y="51316"/>
                    <a:pt x="7358" y="33552"/>
                    <a:pt x="20455" y="20455"/>
                  </a:cubicBezTo>
                  <a:cubicBezTo>
                    <a:pt x="33552" y="7358"/>
                    <a:pt x="51316" y="0"/>
                    <a:pt x="69838" y="0"/>
                  </a:cubicBezTo>
                  <a:close/>
                </a:path>
              </a:pathLst>
            </a:custGeom>
            <a:solidFill>
              <a:srgbClr val="0795FF"/>
            </a:solidFill>
          </p:spPr>
          <p:txBody>
            <a:bodyPr/>
            <a:lstStyle/>
            <a:p>
              <a:endParaRPr lang="en-CA"/>
            </a:p>
          </p:txBody>
        </p:sp>
        <p:sp>
          <p:nvSpPr>
            <p:cNvPr id="8" name="TextBox 8"/>
            <p:cNvSpPr txBox="1"/>
            <p:nvPr/>
          </p:nvSpPr>
          <p:spPr>
            <a:xfrm>
              <a:off x="0" y="-76200"/>
              <a:ext cx="1484940" cy="394616"/>
            </a:xfrm>
            <a:prstGeom prst="rect">
              <a:avLst/>
            </a:prstGeom>
          </p:spPr>
          <p:txBody>
            <a:bodyPr lIns="50800" tIns="50800" rIns="50800" bIns="50800" rtlCol="0" anchor="ctr"/>
            <a:lstStyle/>
            <a:p>
              <a:pPr algn="ctr">
                <a:lnSpc>
                  <a:spcPts val="3453"/>
                </a:lnSpc>
              </a:pPr>
              <a:r>
                <a:rPr lang="en-US" sz="2466">
                  <a:solidFill>
                    <a:srgbClr val="FFFFFF"/>
                  </a:solidFill>
                  <a:latin typeface="Poppins Bold"/>
                </a:rPr>
                <a:t>Time of Day Vs. Incidents reported</a:t>
              </a:r>
            </a:p>
          </p:txBody>
        </p:sp>
      </p:grpSp>
      <p:grpSp>
        <p:nvGrpSpPr>
          <p:cNvPr id="9" name="Group 9"/>
          <p:cNvGrpSpPr/>
          <p:nvPr/>
        </p:nvGrpSpPr>
        <p:grpSpPr>
          <a:xfrm>
            <a:off x="12289577" y="1830619"/>
            <a:ext cx="5678774" cy="1462142"/>
            <a:chOff x="0" y="-66675"/>
            <a:chExt cx="1495644" cy="385091"/>
          </a:xfrm>
        </p:grpSpPr>
        <p:sp>
          <p:nvSpPr>
            <p:cNvPr id="10" name="Freeform 10"/>
            <p:cNvSpPr/>
            <p:nvPr/>
          </p:nvSpPr>
          <p:spPr>
            <a:xfrm>
              <a:off x="0" y="0"/>
              <a:ext cx="1489029" cy="270408"/>
            </a:xfrm>
            <a:custGeom>
              <a:avLst/>
              <a:gdLst/>
              <a:ahLst/>
              <a:cxnLst/>
              <a:rect l="l" t="t" r="r" b="b"/>
              <a:pathLst>
                <a:path w="1489029" h="270408">
                  <a:moveTo>
                    <a:pt x="69838" y="0"/>
                  </a:moveTo>
                  <a:lnTo>
                    <a:pt x="1419192" y="0"/>
                  </a:lnTo>
                  <a:cubicBezTo>
                    <a:pt x="1437714" y="0"/>
                    <a:pt x="1455477" y="7358"/>
                    <a:pt x="1468574" y="20455"/>
                  </a:cubicBezTo>
                  <a:cubicBezTo>
                    <a:pt x="1481671" y="33552"/>
                    <a:pt x="1489029" y="51316"/>
                    <a:pt x="1489029" y="69838"/>
                  </a:cubicBezTo>
                  <a:lnTo>
                    <a:pt x="1489029" y="200570"/>
                  </a:lnTo>
                  <a:cubicBezTo>
                    <a:pt x="1489029" y="219092"/>
                    <a:pt x="1481671" y="236856"/>
                    <a:pt x="1468574" y="249953"/>
                  </a:cubicBezTo>
                  <a:cubicBezTo>
                    <a:pt x="1455477" y="263050"/>
                    <a:pt x="1437714" y="270408"/>
                    <a:pt x="1419192" y="270408"/>
                  </a:cubicBezTo>
                  <a:lnTo>
                    <a:pt x="69838" y="270408"/>
                  </a:lnTo>
                  <a:cubicBezTo>
                    <a:pt x="51316" y="270408"/>
                    <a:pt x="33552" y="263050"/>
                    <a:pt x="20455" y="249953"/>
                  </a:cubicBezTo>
                  <a:cubicBezTo>
                    <a:pt x="7358" y="236856"/>
                    <a:pt x="0" y="219092"/>
                    <a:pt x="0" y="200570"/>
                  </a:cubicBezTo>
                  <a:lnTo>
                    <a:pt x="0" y="69838"/>
                  </a:lnTo>
                  <a:cubicBezTo>
                    <a:pt x="0" y="51316"/>
                    <a:pt x="7358" y="33552"/>
                    <a:pt x="20455" y="20455"/>
                  </a:cubicBezTo>
                  <a:cubicBezTo>
                    <a:pt x="33552" y="7358"/>
                    <a:pt x="51316" y="0"/>
                    <a:pt x="69838" y="0"/>
                  </a:cubicBezTo>
                  <a:close/>
                </a:path>
              </a:pathLst>
            </a:custGeom>
            <a:solidFill>
              <a:srgbClr val="0795FF"/>
            </a:solidFill>
          </p:spPr>
          <p:txBody>
            <a:bodyPr/>
            <a:lstStyle/>
            <a:p>
              <a:endParaRPr lang="en-CA"/>
            </a:p>
          </p:txBody>
        </p:sp>
        <p:sp>
          <p:nvSpPr>
            <p:cNvPr id="11" name="TextBox 11"/>
            <p:cNvSpPr txBox="1"/>
            <p:nvPr/>
          </p:nvSpPr>
          <p:spPr>
            <a:xfrm>
              <a:off x="0" y="-66675"/>
              <a:ext cx="1495644" cy="385091"/>
            </a:xfrm>
            <a:prstGeom prst="rect">
              <a:avLst/>
            </a:prstGeom>
          </p:spPr>
          <p:txBody>
            <a:bodyPr lIns="50800" tIns="50800" rIns="50800" bIns="50800" rtlCol="0" anchor="ctr"/>
            <a:lstStyle/>
            <a:p>
              <a:pPr algn="ctr">
                <a:lnSpc>
                  <a:spcPts val="3033"/>
                </a:lnSpc>
              </a:pPr>
              <a:r>
                <a:rPr lang="en-US" sz="2166">
                  <a:solidFill>
                    <a:srgbClr val="FFFFFF"/>
                  </a:solidFill>
                  <a:latin typeface="Poppins Bold"/>
                </a:rPr>
                <a:t>Day of the week  Vs. Incidents reported</a:t>
              </a:r>
            </a:p>
          </p:txBody>
        </p:sp>
      </p:grpSp>
      <p:grpSp>
        <p:nvGrpSpPr>
          <p:cNvPr id="12" name="Group 12"/>
          <p:cNvGrpSpPr/>
          <p:nvPr/>
        </p:nvGrpSpPr>
        <p:grpSpPr>
          <a:xfrm>
            <a:off x="319648" y="7289070"/>
            <a:ext cx="5653658" cy="1816830"/>
            <a:chOff x="0" y="-76200"/>
            <a:chExt cx="1489029" cy="478506"/>
          </a:xfrm>
        </p:grpSpPr>
        <p:sp>
          <p:nvSpPr>
            <p:cNvPr id="13" name="Freeform 13"/>
            <p:cNvSpPr/>
            <p:nvPr/>
          </p:nvSpPr>
          <p:spPr>
            <a:xfrm>
              <a:off x="0" y="0"/>
              <a:ext cx="1489029" cy="297234"/>
            </a:xfrm>
            <a:custGeom>
              <a:avLst/>
              <a:gdLst/>
              <a:ahLst/>
              <a:cxnLst/>
              <a:rect l="l" t="t" r="r" b="b"/>
              <a:pathLst>
                <a:path w="1489029" h="297234">
                  <a:moveTo>
                    <a:pt x="69838" y="0"/>
                  </a:moveTo>
                  <a:lnTo>
                    <a:pt x="1419192" y="0"/>
                  </a:lnTo>
                  <a:cubicBezTo>
                    <a:pt x="1437714" y="0"/>
                    <a:pt x="1455477" y="7358"/>
                    <a:pt x="1468574" y="20455"/>
                  </a:cubicBezTo>
                  <a:cubicBezTo>
                    <a:pt x="1481671" y="33552"/>
                    <a:pt x="1489029" y="51316"/>
                    <a:pt x="1489029" y="69838"/>
                  </a:cubicBezTo>
                  <a:lnTo>
                    <a:pt x="1489029" y="227397"/>
                  </a:lnTo>
                  <a:cubicBezTo>
                    <a:pt x="1489029" y="245919"/>
                    <a:pt x="1481671" y="263682"/>
                    <a:pt x="1468574" y="276779"/>
                  </a:cubicBezTo>
                  <a:cubicBezTo>
                    <a:pt x="1455477" y="289877"/>
                    <a:pt x="1437714" y="297234"/>
                    <a:pt x="1419192" y="297234"/>
                  </a:cubicBezTo>
                  <a:lnTo>
                    <a:pt x="69838" y="297234"/>
                  </a:lnTo>
                  <a:cubicBezTo>
                    <a:pt x="51316" y="297234"/>
                    <a:pt x="33552" y="289877"/>
                    <a:pt x="20455" y="276779"/>
                  </a:cubicBezTo>
                  <a:cubicBezTo>
                    <a:pt x="7358" y="263682"/>
                    <a:pt x="0" y="245919"/>
                    <a:pt x="0" y="227397"/>
                  </a:cubicBezTo>
                  <a:lnTo>
                    <a:pt x="0" y="69838"/>
                  </a:lnTo>
                  <a:cubicBezTo>
                    <a:pt x="0" y="51316"/>
                    <a:pt x="7358" y="33552"/>
                    <a:pt x="20455" y="20455"/>
                  </a:cubicBezTo>
                  <a:cubicBezTo>
                    <a:pt x="33552" y="7358"/>
                    <a:pt x="51316" y="0"/>
                    <a:pt x="69838" y="0"/>
                  </a:cubicBezTo>
                  <a:close/>
                </a:path>
              </a:pathLst>
            </a:custGeom>
            <a:solidFill>
              <a:srgbClr val="8CD5FF"/>
            </a:solidFill>
          </p:spPr>
          <p:txBody>
            <a:bodyPr/>
            <a:lstStyle/>
            <a:p>
              <a:endParaRPr lang="en-CA"/>
            </a:p>
          </p:txBody>
        </p:sp>
        <p:sp>
          <p:nvSpPr>
            <p:cNvPr id="14" name="TextBox 14"/>
            <p:cNvSpPr txBox="1"/>
            <p:nvPr/>
          </p:nvSpPr>
          <p:spPr>
            <a:xfrm>
              <a:off x="0" y="-76200"/>
              <a:ext cx="1488484" cy="478506"/>
            </a:xfrm>
            <a:prstGeom prst="rect">
              <a:avLst/>
            </a:prstGeom>
          </p:spPr>
          <p:txBody>
            <a:bodyPr lIns="50800" tIns="50800" rIns="50800" bIns="50800" rtlCol="0" anchor="ctr"/>
            <a:lstStyle/>
            <a:p>
              <a:pPr algn="ctr">
                <a:lnSpc>
                  <a:spcPts val="3313"/>
                </a:lnSpc>
              </a:pPr>
              <a:r>
                <a:rPr lang="en-US" sz="2366">
                  <a:solidFill>
                    <a:srgbClr val="000000"/>
                  </a:solidFill>
                  <a:latin typeface="Poppins Bold"/>
                </a:rPr>
                <a:t>2019 had the highest deaths (492)</a:t>
              </a:r>
            </a:p>
          </p:txBody>
        </p:sp>
      </p:grpSp>
      <p:grpSp>
        <p:nvGrpSpPr>
          <p:cNvPr id="15" name="Group 15"/>
          <p:cNvGrpSpPr/>
          <p:nvPr/>
        </p:nvGrpSpPr>
        <p:grpSpPr>
          <a:xfrm>
            <a:off x="6304613" y="7289070"/>
            <a:ext cx="5653658" cy="1682527"/>
            <a:chOff x="0" y="-76200"/>
            <a:chExt cx="1489029" cy="443134"/>
          </a:xfrm>
        </p:grpSpPr>
        <p:sp>
          <p:nvSpPr>
            <p:cNvPr id="16" name="Freeform 16"/>
            <p:cNvSpPr/>
            <p:nvPr/>
          </p:nvSpPr>
          <p:spPr>
            <a:xfrm>
              <a:off x="0" y="0"/>
              <a:ext cx="1489029" cy="297234"/>
            </a:xfrm>
            <a:custGeom>
              <a:avLst/>
              <a:gdLst/>
              <a:ahLst/>
              <a:cxnLst/>
              <a:rect l="l" t="t" r="r" b="b"/>
              <a:pathLst>
                <a:path w="1489029" h="297234">
                  <a:moveTo>
                    <a:pt x="69838" y="0"/>
                  </a:moveTo>
                  <a:lnTo>
                    <a:pt x="1419192" y="0"/>
                  </a:lnTo>
                  <a:cubicBezTo>
                    <a:pt x="1437714" y="0"/>
                    <a:pt x="1455477" y="7358"/>
                    <a:pt x="1468574" y="20455"/>
                  </a:cubicBezTo>
                  <a:cubicBezTo>
                    <a:pt x="1481671" y="33552"/>
                    <a:pt x="1489029" y="51316"/>
                    <a:pt x="1489029" y="69838"/>
                  </a:cubicBezTo>
                  <a:lnTo>
                    <a:pt x="1489029" y="227397"/>
                  </a:lnTo>
                  <a:cubicBezTo>
                    <a:pt x="1489029" y="245919"/>
                    <a:pt x="1481671" y="263682"/>
                    <a:pt x="1468574" y="276779"/>
                  </a:cubicBezTo>
                  <a:cubicBezTo>
                    <a:pt x="1455477" y="289877"/>
                    <a:pt x="1437714" y="297234"/>
                    <a:pt x="1419192" y="297234"/>
                  </a:cubicBezTo>
                  <a:lnTo>
                    <a:pt x="69838" y="297234"/>
                  </a:lnTo>
                  <a:cubicBezTo>
                    <a:pt x="51316" y="297234"/>
                    <a:pt x="33552" y="289877"/>
                    <a:pt x="20455" y="276779"/>
                  </a:cubicBezTo>
                  <a:cubicBezTo>
                    <a:pt x="7358" y="263682"/>
                    <a:pt x="0" y="245919"/>
                    <a:pt x="0" y="227397"/>
                  </a:cubicBezTo>
                  <a:lnTo>
                    <a:pt x="0" y="69838"/>
                  </a:lnTo>
                  <a:cubicBezTo>
                    <a:pt x="0" y="51316"/>
                    <a:pt x="7358" y="33552"/>
                    <a:pt x="20455" y="20455"/>
                  </a:cubicBezTo>
                  <a:cubicBezTo>
                    <a:pt x="33552" y="7358"/>
                    <a:pt x="51316" y="0"/>
                    <a:pt x="69838" y="0"/>
                  </a:cubicBezTo>
                  <a:close/>
                </a:path>
              </a:pathLst>
            </a:custGeom>
            <a:solidFill>
              <a:srgbClr val="8CD5FF"/>
            </a:solidFill>
          </p:spPr>
          <p:txBody>
            <a:bodyPr/>
            <a:lstStyle/>
            <a:p>
              <a:endParaRPr lang="en-CA"/>
            </a:p>
          </p:txBody>
        </p:sp>
        <p:sp>
          <p:nvSpPr>
            <p:cNvPr id="17" name="TextBox 17"/>
            <p:cNvSpPr txBox="1"/>
            <p:nvPr/>
          </p:nvSpPr>
          <p:spPr>
            <a:xfrm>
              <a:off x="0" y="-76200"/>
              <a:ext cx="1484395" cy="443134"/>
            </a:xfrm>
            <a:prstGeom prst="rect">
              <a:avLst/>
            </a:prstGeom>
          </p:spPr>
          <p:txBody>
            <a:bodyPr lIns="50800" tIns="50800" rIns="50800" bIns="50800" rtlCol="0" anchor="ctr"/>
            <a:lstStyle/>
            <a:p>
              <a:pPr algn="ctr">
                <a:lnSpc>
                  <a:spcPts val="3453"/>
                </a:lnSpc>
              </a:pPr>
              <a:r>
                <a:rPr lang="en-US" sz="2466">
                  <a:solidFill>
                    <a:srgbClr val="000000"/>
                  </a:solidFill>
                  <a:latin typeface="Poppins Bold"/>
                </a:rPr>
                <a:t>Highest observation during evening hours</a:t>
              </a:r>
            </a:p>
          </p:txBody>
        </p:sp>
      </p:grpSp>
      <p:grpSp>
        <p:nvGrpSpPr>
          <p:cNvPr id="18" name="Group 18"/>
          <p:cNvGrpSpPr/>
          <p:nvPr/>
        </p:nvGrpSpPr>
        <p:grpSpPr>
          <a:xfrm>
            <a:off x="12291646" y="7289070"/>
            <a:ext cx="5676705" cy="1816831"/>
            <a:chOff x="0" y="-76200"/>
            <a:chExt cx="1495099" cy="478507"/>
          </a:xfrm>
        </p:grpSpPr>
        <p:sp>
          <p:nvSpPr>
            <p:cNvPr id="19" name="Freeform 19"/>
            <p:cNvSpPr/>
            <p:nvPr/>
          </p:nvSpPr>
          <p:spPr>
            <a:xfrm>
              <a:off x="0" y="0"/>
              <a:ext cx="1489029" cy="327960"/>
            </a:xfrm>
            <a:custGeom>
              <a:avLst/>
              <a:gdLst/>
              <a:ahLst/>
              <a:cxnLst/>
              <a:rect l="l" t="t" r="r" b="b"/>
              <a:pathLst>
                <a:path w="1489029" h="327960">
                  <a:moveTo>
                    <a:pt x="69838" y="0"/>
                  </a:moveTo>
                  <a:lnTo>
                    <a:pt x="1419192" y="0"/>
                  </a:lnTo>
                  <a:cubicBezTo>
                    <a:pt x="1437714" y="0"/>
                    <a:pt x="1455477" y="7358"/>
                    <a:pt x="1468574" y="20455"/>
                  </a:cubicBezTo>
                  <a:cubicBezTo>
                    <a:pt x="1481671" y="33552"/>
                    <a:pt x="1489029" y="51316"/>
                    <a:pt x="1489029" y="69838"/>
                  </a:cubicBezTo>
                  <a:lnTo>
                    <a:pt x="1489029" y="258122"/>
                  </a:lnTo>
                  <a:cubicBezTo>
                    <a:pt x="1489029" y="276645"/>
                    <a:pt x="1481671" y="294408"/>
                    <a:pt x="1468574" y="307505"/>
                  </a:cubicBezTo>
                  <a:cubicBezTo>
                    <a:pt x="1455477" y="320602"/>
                    <a:pt x="1437714" y="327960"/>
                    <a:pt x="1419192" y="327960"/>
                  </a:cubicBezTo>
                  <a:lnTo>
                    <a:pt x="69838" y="327960"/>
                  </a:lnTo>
                  <a:cubicBezTo>
                    <a:pt x="51316" y="327960"/>
                    <a:pt x="33552" y="320602"/>
                    <a:pt x="20455" y="307505"/>
                  </a:cubicBezTo>
                  <a:cubicBezTo>
                    <a:pt x="7358" y="294408"/>
                    <a:pt x="0" y="276645"/>
                    <a:pt x="0" y="258122"/>
                  </a:cubicBezTo>
                  <a:lnTo>
                    <a:pt x="0" y="69838"/>
                  </a:lnTo>
                  <a:cubicBezTo>
                    <a:pt x="0" y="51316"/>
                    <a:pt x="7358" y="33552"/>
                    <a:pt x="20455" y="20455"/>
                  </a:cubicBezTo>
                  <a:cubicBezTo>
                    <a:pt x="33552" y="7358"/>
                    <a:pt x="51316" y="0"/>
                    <a:pt x="69838" y="0"/>
                  </a:cubicBezTo>
                  <a:close/>
                </a:path>
              </a:pathLst>
            </a:custGeom>
            <a:solidFill>
              <a:srgbClr val="8CD5FF"/>
            </a:solidFill>
          </p:spPr>
          <p:txBody>
            <a:bodyPr/>
            <a:lstStyle/>
            <a:p>
              <a:endParaRPr lang="en-CA"/>
            </a:p>
          </p:txBody>
        </p:sp>
        <p:sp>
          <p:nvSpPr>
            <p:cNvPr id="20" name="TextBox 20"/>
            <p:cNvSpPr txBox="1"/>
            <p:nvPr/>
          </p:nvSpPr>
          <p:spPr>
            <a:xfrm>
              <a:off x="0" y="-76200"/>
              <a:ext cx="1495099" cy="478507"/>
            </a:xfrm>
            <a:prstGeom prst="rect">
              <a:avLst/>
            </a:prstGeom>
          </p:spPr>
          <p:txBody>
            <a:bodyPr lIns="50800" tIns="50800" rIns="50800" bIns="50800" rtlCol="0" anchor="ctr"/>
            <a:lstStyle/>
            <a:p>
              <a:pPr algn="ctr">
                <a:lnSpc>
                  <a:spcPts val="3873"/>
                </a:lnSpc>
              </a:pPr>
              <a:r>
                <a:rPr lang="en-US" sz="2766">
                  <a:solidFill>
                    <a:srgbClr val="000000"/>
                  </a:solidFill>
                  <a:latin typeface="Poppins Bold"/>
                </a:rPr>
                <a:t>Sunday and Saturday have the highest occurrences</a:t>
              </a:r>
            </a:p>
          </p:txBody>
        </p:sp>
      </p:grpSp>
      <p:sp>
        <p:nvSpPr>
          <p:cNvPr id="21" name="Freeform 21"/>
          <p:cNvSpPr/>
          <p:nvPr/>
        </p:nvSpPr>
        <p:spPr>
          <a:xfrm>
            <a:off x="176593" y="3495610"/>
            <a:ext cx="5653658" cy="3697653"/>
          </a:xfrm>
          <a:custGeom>
            <a:avLst/>
            <a:gdLst/>
            <a:ahLst/>
            <a:cxnLst/>
            <a:rect l="l" t="t" r="r" b="b"/>
            <a:pathLst>
              <a:path w="5653658" h="3697653">
                <a:moveTo>
                  <a:pt x="0" y="0"/>
                </a:moveTo>
                <a:lnTo>
                  <a:pt x="5653658" y="0"/>
                </a:lnTo>
                <a:lnTo>
                  <a:pt x="5653658" y="3697653"/>
                </a:lnTo>
                <a:lnTo>
                  <a:pt x="0" y="3697653"/>
                </a:lnTo>
                <a:lnTo>
                  <a:pt x="0" y="0"/>
                </a:lnTo>
                <a:close/>
              </a:path>
            </a:pathLst>
          </a:custGeom>
          <a:blipFill>
            <a:blip r:embed="rId5"/>
            <a:stretch>
              <a:fillRect/>
            </a:stretch>
          </a:blipFill>
        </p:spPr>
        <p:txBody>
          <a:bodyPr/>
          <a:lstStyle/>
          <a:p>
            <a:endParaRPr lang="en-CA"/>
          </a:p>
        </p:txBody>
      </p:sp>
      <p:sp>
        <p:nvSpPr>
          <p:cNvPr id="22" name="Freeform 22"/>
          <p:cNvSpPr/>
          <p:nvPr/>
        </p:nvSpPr>
        <p:spPr>
          <a:xfrm>
            <a:off x="5973306" y="3664236"/>
            <a:ext cx="5982896" cy="3356919"/>
          </a:xfrm>
          <a:custGeom>
            <a:avLst/>
            <a:gdLst/>
            <a:ahLst/>
            <a:cxnLst/>
            <a:rect l="l" t="t" r="r" b="b"/>
            <a:pathLst>
              <a:path w="5982896" h="3356919">
                <a:moveTo>
                  <a:pt x="0" y="0"/>
                </a:moveTo>
                <a:lnTo>
                  <a:pt x="5982896" y="0"/>
                </a:lnTo>
                <a:lnTo>
                  <a:pt x="5982896" y="3356919"/>
                </a:lnTo>
                <a:lnTo>
                  <a:pt x="0" y="3356919"/>
                </a:lnTo>
                <a:lnTo>
                  <a:pt x="0" y="0"/>
                </a:lnTo>
                <a:close/>
              </a:path>
            </a:pathLst>
          </a:custGeom>
          <a:blipFill>
            <a:blip r:embed="rId6"/>
            <a:stretch>
              <a:fillRect/>
            </a:stretch>
          </a:blipFill>
        </p:spPr>
        <p:txBody>
          <a:bodyPr/>
          <a:lstStyle/>
          <a:p>
            <a:endParaRPr lang="en-CA"/>
          </a:p>
        </p:txBody>
      </p:sp>
      <p:sp>
        <p:nvSpPr>
          <p:cNvPr id="23" name="Freeform 23"/>
          <p:cNvSpPr/>
          <p:nvPr/>
        </p:nvSpPr>
        <p:spPr>
          <a:xfrm>
            <a:off x="11956202" y="3664236"/>
            <a:ext cx="6155205" cy="3193012"/>
          </a:xfrm>
          <a:custGeom>
            <a:avLst/>
            <a:gdLst/>
            <a:ahLst/>
            <a:cxnLst/>
            <a:rect l="l" t="t" r="r" b="b"/>
            <a:pathLst>
              <a:path w="6155205" h="3193012">
                <a:moveTo>
                  <a:pt x="0" y="0"/>
                </a:moveTo>
                <a:lnTo>
                  <a:pt x="6155205" y="0"/>
                </a:lnTo>
                <a:lnTo>
                  <a:pt x="6155205" y="3193012"/>
                </a:lnTo>
                <a:lnTo>
                  <a:pt x="0" y="3193012"/>
                </a:lnTo>
                <a:lnTo>
                  <a:pt x="0" y="0"/>
                </a:lnTo>
                <a:close/>
              </a:path>
            </a:pathLst>
          </a:custGeom>
          <a:blipFill>
            <a:blip r:embed="rId7"/>
            <a:stretch>
              <a:fillRect/>
            </a:stretch>
          </a:blipFill>
        </p:spPr>
        <p:txBody>
          <a:bodyPr/>
          <a:lstStyle/>
          <a:p>
            <a:endParaRPr lang="en-CA"/>
          </a:p>
        </p:txBody>
      </p:sp>
      <p:sp>
        <p:nvSpPr>
          <p:cNvPr id="24" name="TextBox 24"/>
          <p:cNvSpPr txBox="1"/>
          <p:nvPr/>
        </p:nvSpPr>
        <p:spPr>
          <a:xfrm>
            <a:off x="5086350" y="570548"/>
            <a:ext cx="8115300"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DESCRIPTIVE STATISTICS</a:t>
            </a:r>
          </a:p>
        </p:txBody>
      </p:sp>
      <p:sp>
        <p:nvSpPr>
          <p:cNvPr id="25" name="TextBox 25"/>
          <p:cNvSpPr txBox="1"/>
          <p:nvPr/>
        </p:nvSpPr>
        <p:spPr>
          <a:xfrm>
            <a:off x="5276850" y="1315402"/>
            <a:ext cx="7734300" cy="447675"/>
          </a:xfrm>
          <a:prstGeom prst="rect">
            <a:avLst/>
          </a:prstGeom>
        </p:spPr>
        <p:txBody>
          <a:bodyPr lIns="0" tIns="0" rIns="0" bIns="0" rtlCol="0" anchor="t">
            <a:spAutoFit/>
          </a:bodyPr>
          <a:lstStyle/>
          <a:p>
            <a:pPr algn="ctr">
              <a:lnSpc>
                <a:spcPts val="3749"/>
              </a:lnSpc>
            </a:pPr>
            <a:r>
              <a:rPr lang="en-US" sz="2499">
                <a:solidFill>
                  <a:srgbClr val="545454"/>
                </a:solidFill>
                <a:latin typeface="DM Sans"/>
              </a:rPr>
              <a:t>Patterns and Trends</a:t>
            </a:r>
          </a:p>
        </p:txBody>
      </p:sp>
      <p:grpSp>
        <p:nvGrpSpPr>
          <p:cNvPr id="26" name="Group 25">
            <a:extLst>
              <a:ext uri="{FF2B5EF4-FFF2-40B4-BE49-F238E27FC236}">
                <a16:creationId xmlns:a16="http://schemas.microsoft.com/office/drawing/2014/main" id="{C07AE5FF-D7FC-1A10-ACC5-D129E6E74D64}"/>
              </a:ext>
            </a:extLst>
          </p:cNvPr>
          <p:cNvGrpSpPr/>
          <p:nvPr/>
        </p:nvGrpSpPr>
        <p:grpSpPr>
          <a:xfrm>
            <a:off x="-2052496" y="8823615"/>
            <a:ext cx="22348211" cy="1524414"/>
            <a:chOff x="-2186569" y="8767318"/>
            <a:chExt cx="22348211" cy="1524414"/>
          </a:xfrm>
        </p:grpSpPr>
        <p:grpSp>
          <p:nvGrpSpPr>
            <p:cNvPr id="27" name="Group 26">
              <a:extLst>
                <a:ext uri="{FF2B5EF4-FFF2-40B4-BE49-F238E27FC236}">
                  <a16:creationId xmlns:a16="http://schemas.microsoft.com/office/drawing/2014/main" id="{094F9C99-671E-98F4-4AA0-CD8FDEE73E76}"/>
                </a:ext>
              </a:extLst>
            </p:cNvPr>
            <p:cNvGrpSpPr/>
            <p:nvPr/>
          </p:nvGrpSpPr>
          <p:grpSpPr>
            <a:xfrm>
              <a:off x="256743" y="8767318"/>
              <a:ext cx="17418875" cy="1519682"/>
              <a:chOff x="256743" y="8767318"/>
              <a:chExt cx="17418875" cy="1519682"/>
            </a:xfrm>
          </p:grpSpPr>
          <p:sp>
            <p:nvSpPr>
              <p:cNvPr id="30" name="Freeform 2">
                <a:extLst>
                  <a:ext uri="{FF2B5EF4-FFF2-40B4-BE49-F238E27FC236}">
                    <a16:creationId xmlns:a16="http://schemas.microsoft.com/office/drawing/2014/main" id="{41E4AA73-33AE-11D9-CB82-43ADC00BD732}"/>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1" name="Freeform 3">
                <a:extLst>
                  <a:ext uri="{FF2B5EF4-FFF2-40B4-BE49-F238E27FC236}">
                    <a16:creationId xmlns:a16="http://schemas.microsoft.com/office/drawing/2014/main" id="{3160636F-1838-FA94-AB0E-06CD51F8621C}"/>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2" name="Freeform 4">
                <a:extLst>
                  <a:ext uri="{FF2B5EF4-FFF2-40B4-BE49-F238E27FC236}">
                    <a16:creationId xmlns:a16="http://schemas.microsoft.com/office/drawing/2014/main" id="{E36D987E-80E4-692C-13A9-09335640D985}"/>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3" name="Freeform 5">
                <a:extLst>
                  <a:ext uri="{FF2B5EF4-FFF2-40B4-BE49-F238E27FC236}">
                    <a16:creationId xmlns:a16="http://schemas.microsoft.com/office/drawing/2014/main" id="{3C610AC9-9A39-4759-BCCA-B1DB2684182A}"/>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4" name="Freeform 6">
                <a:extLst>
                  <a:ext uri="{FF2B5EF4-FFF2-40B4-BE49-F238E27FC236}">
                    <a16:creationId xmlns:a16="http://schemas.microsoft.com/office/drawing/2014/main" id="{DBFEAC97-5BED-6839-6EF8-B563622634DA}"/>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5" name="Freeform 7">
                <a:extLst>
                  <a:ext uri="{FF2B5EF4-FFF2-40B4-BE49-F238E27FC236}">
                    <a16:creationId xmlns:a16="http://schemas.microsoft.com/office/drawing/2014/main" id="{A3646739-1C65-EABC-9C1A-89A28DAE5878}"/>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36" name="Freeform 8">
                <a:extLst>
                  <a:ext uri="{FF2B5EF4-FFF2-40B4-BE49-F238E27FC236}">
                    <a16:creationId xmlns:a16="http://schemas.microsoft.com/office/drawing/2014/main" id="{5FF19A59-38BB-3579-3FD9-044665030BFC}"/>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pic>
            <p:nvPicPr>
              <p:cNvPr id="37" name="Picture 9">
                <a:extLst>
                  <a:ext uri="{FF2B5EF4-FFF2-40B4-BE49-F238E27FC236}">
                    <a16:creationId xmlns:a16="http://schemas.microsoft.com/office/drawing/2014/main" id="{BF5F30C5-6378-8D46-EE0E-9CA072BCDCE8}"/>
                  </a:ext>
                </a:extLst>
              </p:cNvPr>
              <p:cNvPicPr>
                <a:picLocks noChangeAspect="1"/>
              </p:cNvPicPr>
              <p:nvPr/>
            </p:nvPicPr>
            <p:blipFill>
              <a:blip r:embed="rId10"/>
              <a:srcRect/>
              <a:stretch>
                <a:fillRect/>
              </a:stretch>
            </p:blipFill>
            <p:spPr>
              <a:xfrm flipH="1">
                <a:off x="8834898" y="9263586"/>
                <a:ext cx="1481015" cy="762723"/>
              </a:xfrm>
              <a:prstGeom prst="rect">
                <a:avLst/>
              </a:prstGeom>
            </p:spPr>
          </p:pic>
          <p:sp>
            <p:nvSpPr>
              <p:cNvPr id="38" name="Freeform 10">
                <a:extLst>
                  <a:ext uri="{FF2B5EF4-FFF2-40B4-BE49-F238E27FC236}">
                    <a16:creationId xmlns:a16="http://schemas.microsoft.com/office/drawing/2014/main" id="{3C94C05A-05B0-DF7A-21F9-1845CBF60B79}"/>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39" name="TextBox 18">
                <a:extLst>
                  <a:ext uri="{FF2B5EF4-FFF2-40B4-BE49-F238E27FC236}">
                    <a16:creationId xmlns:a16="http://schemas.microsoft.com/office/drawing/2014/main" id="{BFB45BB4-0CAE-C727-4317-6E7C6E5714AC}"/>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0" name="TextBox 19">
                <a:extLst>
                  <a:ext uri="{FF2B5EF4-FFF2-40B4-BE49-F238E27FC236}">
                    <a16:creationId xmlns:a16="http://schemas.microsoft.com/office/drawing/2014/main" id="{C5E2919E-5C9C-F0D5-6FDF-B174B059E56F}"/>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1" name="Freeform 10">
                <a:extLst>
                  <a:ext uri="{FF2B5EF4-FFF2-40B4-BE49-F238E27FC236}">
                    <a16:creationId xmlns:a16="http://schemas.microsoft.com/office/drawing/2014/main" id="{E5CA680F-D707-7A2D-7845-C41252461A06}"/>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42" name="TextBox 19">
                <a:extLst>
                  <a:ext uri="{FF2B5EF4-FFF2-40B4-BE49-F238E27FC236}">
                    <a16:creationId xmlns:a16="http://schemas.microsoft.com/office/drawing/2014/main" id="{80BF010B-11CB-8126-3F3A-6D244281E6B7}"/>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43" name="Freeform 10">
                <a:extLst>
                  <a:ext uri="{FF2B5EF4-FFF2-40B4-BE49-F238E27FC236}">
                    <a16:creationId xmlns:a16="http://schemas.microsoft.com/office/drawing/2014/main" id="{CFB1DD31-A3D9-80B4-6488-426D83B5CFD5}"/>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44" name="TextBox 19">
                <a:extLst>
                  <a:ext uri="{FF2B5EF4-FFF2-40B4-BE49-F238E27FC236}">
                    <a16:creationId xmlns:a16="http://schemas.microsoft.com/office/drawing/2014/main" id="{AB78C96B-582A-6FF5-DEBA-F1EE79C12E8A}"/>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5" name="Freeform 10">
                <a:extLst>
                  <a:ext uri="{FF2B5EF4-FFF2-40B4-BE49-F238E27FC236}">
                    <a16:creationId xmlns:a16="http://schemas.microsoft.com/office/drawing/2014/main" id="{08449F6B-B1BA-8752-0562-D9C2F2F05B6A}"/>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46" name="TextBox 19">
                <a:extLst>
                  <a:ext uri="{FF2B5EF4-FFF2-40B4-BE49-F238E27FC236}">
                    <a16:creationId xmlns:a16="http://schemas.microsoft.com/office/drawing/2014/main" id="{76E3196F-836F-232B-B83A-5E7917020A7C}"/>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7" name="Freeform 10">
                <a:extLst>
                  <a:ext uri="{FF2B5EF4-FFF2-40B4-BE49-F238E27FC236}">
                    <a16:creationId xmlns:a16="http://schemas.microsoft.com/office/drawing/2014/main" id="{4B5A316D-E918-0EA8-BB0E-CADEED9419D2}"/>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48" name="TextBox 19">
                <a:extLst>
                  <a:ext uri="{FF2B5EF4-FFF2-40B4-BE49-F238E27FC236}">
                    <a16:creationId xmlns:a16="http://schemas.microsoft.com/office/drawing/2014/main" id="{9FECDE87-1FB1-AF7D-AE2F-E37CFBD01DC2}"/>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49" name="Freeform 10">
                <a:extLst>
                  <a:ext uri="{FF2B5EF4-FFF2-40B4-BE49-F238E27FC236}">
                    <a16:creationId xmlns:a16="http://schemas.microsoft.com/office/drawing/2014/main" id="{BC9F7D6F-FA1F-0D96-226E-C981744B83B4}"/>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50" name="TextBox 19">
                <a:extLst>
                  <a:ext uri="{FF2B5EF4-FFF2-40B4-BE49-F238E27FC236}">
                    <a16:creationId xmlns:a16="http://schemas.microsoft.com/office/drawing/2014/main" id="{2F4EDBD3-AE33-D753-08E5-DFB5A296E0FF}"/>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1" name="Freeform 10">
                <a:extLst>
                  <a:ext uri="{FF2B5EF4-FFF2-40B4-BE49-F238E27FC236}">
                    <a16:creationId xmlns:a16="http://schemas.microsoft.com/office/drawing/2014/main" id="{CFB75CF2-FBBC-04D7-C86E-AEBD23063693}"/>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52" name="TextBox 19">
                <a:extLst>
                  <a:ext uri="{FF2B5EF4-FFF2-40B4-BE49-F238E27FC236}">
                    <a16:creationId xmlns:a16="http://schemas.microsoft.com/office/drawing/2014/main" id="{CAB482BE-1E16-DC3F-3424-CDD667AE5702}"/>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53" name="Freeform 10">
                <a:extLst>
                  <a:ext uri="{FF2B5EF4-FFF2-40B4-BE49-F238E27FC236}">
                    <a16:creationId xmlns:a16="http://schemas.microsoft.com/office/drawing/2014/main" id="{93A4E0B2-261E-9E57-E8F7-EA82AFCB4F72}"/>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grpSp>
        <p:sp>
          <p:nvSpPr>
            <p:cNvPr id="28" name="Freeform 8">
              <a:extLst>
                <a:ext uri="{FF2B5EF4-FFF2-40B4-BE49-F238E27FC236}">
                  <a16:creationId xmlns:a16="http://schemas.microsoft.com/office/drawing/2014/main" id="{84430250-3F3C-D076-B5C3-54EBF7E86103}"/>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9" name="Freeform 8">
              <a:extLst>
                <a:ext uri="{FF2B5EF4-FFF2-40B4-BE49-F238E27FC236}">
                  <a16:creationId xmlns:a16="http://schemas.microsoft.com/office/drawing/2014/main" id="{1521BEC7-4CBF-1A34-3550-0E8D4BF20621}"/>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0509" y="-560660"/>
            <a:ext cx="13347232" cy="10847660"/>
          </a:xfrm>
          <a:custGeom>
            <a:avLst/>
            <a:gdLst/>
            <a:ahLst/>
            <a:cxnLst/>
            <a:rect l="l" t="t" r="r" b="b"/>
            <a:pathLst>
              <a:path w="13347232" h="10847660">
                <a:moveTo>
                  <a:pt x="0" y="0"/>
                </a:moveTo>
                <a:lnTo>
                  <a:pt x="13347232" y="0"/>
                </a:lnTo>
                <a:lnTo>
                  <a:pt x="13347232" y="10847660"/>
                </a:lnTo>
                <a:lnTo>
                  <a:pt x="0" y="1084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3" name="Group 3"/>
          <p:cNvGrpSpPr/>
          <p:nvPr/>
        </p:nvGrpSpPr>
        <p:grpSpPr>
          <a:xfrm>
            <a:off x="910999" y="1461927"/>
            <a:ext cx="7125662" cy="1247710"/>
            <a:chOff x="0" y="-68645"/>
            <a:chExt cx="2089428" cy="403797"/>
          </a:xfrm>
        </p:grpSpPr>
        <p:sp>
          <p:nvSpPr>
            <p:cNvPr id="4" name="Freeform 4"/>
            <p:cNvSpPr/>
            <p:nvPr/>
          </p:nvSpPr>
          <p:spPr>
            <a:xfrm>
              <a:off x="0" y="0"/>
              <a:ext cx="2084227" cy="270408"/>
            </a:xfrm>
            <a:custGeom>
              <a:avLst/>
              <a:gdLst/>
              <a:ahLst/>
              <a:cxnLst/>
              <a:rect l="l" t="t" r="r" b="b"/>
              <a:pathLst>
                <a:path w="2084227" h="270408">
                  <a:moveTo>
                    <a:pt x="49894" y="0"/>
                  </a:moveTo>
                  <a:lnTo>
                    <a:pt x="2034334" y="0"/>
                  </a:lnTo>
                  <a:cubicBezTo>
                    <a:pt x="2061889" y="0"/>
                    <a:pt x="2084227" y="22338"/>
                    <a:pt x="2084227" y="49894"/>
                  </a:cubicBezTo>
                  <a:lnTo>
                    <a:pt x="2084227" y="220514"/>
                  </a:lnTo>
                  <a:cubicBezTo>
                    <a:pt x="2084227" y="248070"/>
                    <a:pt x="2061889" y="270408"/>
                    <a:pt x="2034334" y="270408"/>
                  </a:cubicBezTo>
                  <a:lnTo>
                    <a:pt x="49894" y="270408"/>
                  </a:lnTo>
                  <a:cubicBezTo>
                    <a:pt x="36661" y="270408"/>
                    <a:pt x="23971" y="265151"/>
                    <a:pt x="14614" y="255794"/>
                  </a:cubicBezTo>
                  <a:cubicBezTo>
                    <a:pt x="5257" y="246437"/>
                    <a:pt x="0" y="233747"/>
                    <a:pt x="0" y="220514"/>
                  </a:cubicBezTo>
                  <a:lnTo>
                    <a:pt x="0" y="49894"/>
                  </a:lnTo>
                  <a:cubicBezTo>
                    <a:pt x="0" y="22338"/>
                    <a:pt x="22338" y="0"/>
                    <a:pt x="49894" y="0"/>
                  </a:cubicBezTo>
                  <a:close/>
                </a:path>
              </a:pathLst>
            </a:custGeom>
            <a:solidFill>
              <a:srgbClr val="0795FF"/>
            </a:solidFill>
          </p:spPr>
          <p:txBody>
            <a:bodyPr/>
            <a:lstStyle/>
            <a:p>
              <a:endParaRPr lang="en-CA"/>
            </a:p>
          </p:txBody>
        </p:sp>
        <p:sp>
          <p:nvSpPr>
            <p:cNvPr id="5" name="TextBox 5"/>
            <p:cNvSpPr txBox="1"/>
            <p:nvPr/>
          </p:nvSpPr>
          <p:spPr>
            <a:xfrm>
              <a:off x="5201" y="-68645"/>
              <a:ext cx="2084227" cy="403797"/>
            </a:xfrm>
            <a:prstGeom prst="rect">
              <a:avLst/>
            </a:prstGeom>
          </p:spPr>
          <p:txBody>
            <a:bodyPr lIns="50800" tIns="50800" rIns="50800" bIns="50800" rtlCol="0" anchor="ctr"/>
            <a:lstStyle/>
            <a:p>
              <a:pPr algn="ctr">
                <a:lnSpc>
                  <a:spcPts val="4433"/>
                </a:lnSpc>
              </a:pPr>
              <a:r>
                <a:rPr lang="en-US" sz="3166">
                  <a:solidFill>
                    <a:srgbClr val="FFFFFF"/>
                  </a:solidFill>
                  <a:latin typeface="Poppins Bold"/>
                </a:rPr>
                <a:t>Injuries count across divisions</a:t>
              </a:r>
            </a:p>
          </p:txBody>
        </p:sp>
      </p:grpSp>
      <p:grpSp>
        <p:nvGrpSpPr>
          <p:cNvPr id="6" name="Group 6"/>
          <p:cNvGrpSpPr/>
          <p:nvPr/>
        </p:nvGrpSpPr>
        <p:grpSpPr>
          <a:xfrm>
            <a:off x="9638821" y="1414308"/>
            <a:ext cx="7129506" cy="1390617"/>
            <a:chOff x="0" y="-85725"/>
            <a:chExt cx="2090556" cy="450046"/>
          </a:xfrm>
        </p:grpSpPr>
        <p:sp>
          <p:nvSpPr>
            <p:cNvPr id="7" name="Freeform 7"/>
            <p:cNvSpPr/>
            <p:nvPr/>
          </p:nvSpPr>
          <p:spPr>
            <a:xfrm>
              <a:off x="0" y="0"/>
              <a:ext cx="2090556" cy="270408"/>
            </a:xfrm>
            <a:custGeom>
              <a:avLst/>
              <a:gdLst/>
              <a:ahLst/>
              <a:cxnLst/>
              <a:rect l="l" t="t" r="r" b="b"/>
              <a:pathLst>
                <a:path w="2090556" h="270408">
                  <a:moveTo>
                    <a:pt x="49743" y="0"/>
                  </a:moveTo>
                  <a:lnTo>
                    <a:pt x="2040813" y="0"/>
                  </a:lnTo>
                  <a:cubicBezTo>
                    <a:pt x="2068285" y="0"/>
                    <a:pt x="2090556" y="22271"/>
                    <a:pt x="2090556" y="49743"/>
                  </a:cubicBezTo>
                  <a:lnTo>
                    <a:pt x="2090556" y="220665"/>
                  </a:lnTo>
                  <a:cubicBezTo>
                    <a:pt x="2090556" y="233858"/>
                    <a:pt x="2085315" y="246510"/>
                    <a:pt x="2075987" y="255838"/>
                  </a:cubicBezTo>
                  <a:cubicBezTo>
                    <a:pt x="2066658" y="265167"/>
                    <a:pt x="2054006" y="270408"/>
                    <a:pt x="2040813" y="270408"/>
                  </a:cubicBezTo>
                  <a:lnTo>
                    <a:pt x="49743" y="270408"/>
                  </a:lnTo>
                  <a:cubicBezTo>
                    <a:pt x="36550" y="270408"/>
                    <a:pt x="23898" y="265167"/>
                    <a:pt x="14569" y="255838"/>
                  </a:cubicBezTo>
                  <a:cubicBezTo>
                    <a:pt x="5241" y="246510"/>
                    <a:pt x="0" y="233858"/>
                    <a:pt x="0" y="220665"/>
                  </a:cubicBezTo>
                  <a:lnTo>
                    <a:pt x="0" y="49743"/>
                  </a:lnTo>
                  <a:cubicBezTo>
                    <a:pt x="0" y="36550"/>
                    <a:pt x="5241" y="23898"/>
                    <a:pt x="14569" y="14569"/>
                  </a:cubicBezTo>
                  <a:cubicBezTo>
                    <a:pt x="23898" y="5241"/>
                    <a:pt x="36550" y="0"/>
                    <a:pt x="49743" y="0"/>
                  </a:cubicBezTo>
                  <a:close/>
                </a:path>
              </a:pathLst>
            </a:custGeom>
            <a:solidFill>
              <a:srgbClr val="0795FF"/>
            </a:solidFill>
          </p:spPr>
          <p:txBody>
            <a:bodyPr/>
            <a:lstStyle/>
            <a:p>
              <a:endParaRPr lang="en-CA"/>
            </a:p>
          </p:txBody>
        </p:sp>
        <p:sp>
          <p:nvSpPr>
            <p:cNvPr id="8" name="TextBox 8"/>
            <p:cNvSpPr txBox="1"/>
            <p:nvPr/>
          </p:nvSpPr>
          <p:spPr>
            <a:xfrm>
              <a:off x="0" y="-85725"/>
              <a:ext cx="2084227" cy="450046"/>
            </a:xfrm>
            <a:prstGeom prst="rect">
              <a:avLst/>
            </a:prstGeom>
          </p:spPr>
          <p:txBody>
            <a:bodyPr lIns="50800" tIns="50800" rIns="50800" bIns="50800" rtlCol="0" anchor="ctr"/>
            <a:lstStyle/>
            <a:p>
              <a:pPr algn="ctr">
                <a:lnSpc>
                  <a:spcPts val="4433"/>
                </a:lnSpc>
              </a:pPr>
              <a:r>
                <a:rPr lang="en-US" sz="3166">
                  <a:solidFill>
                    <a:srgbClr val="FFFFFF"/>
                  </a:solidFill>
                  <a:latin typeface="Poppins Bold"/>
                </a:rPr>
                <a:t>Incidents across season</a:t>
              </a:r>
            </a:p>
          </p:txBody>
        </p:sp>
      </p:grpSp>
      <p:grpSp>
        <p:nvGrpSpPr>
          <p:cNvPr id="9" name="Group 9"/>
          <p:cNvGrpSpPr/>
          <p:nvPr/>
        </p:nvGrpSpPr>
        <p:grpSpPr>
          <a:xfrm>
            <a:off x="811273" y="6861987"/>
            <a:ext cx="7107924" cy="1247711"/>
            <a:chOff x="0" y="-76200"/>
            <a:chExt cx="2084227" cy="403797"/>
          </a:xfrm>
        </p:grpSpPr>
        <p:sp>
          <p:nvSpPr>
            <p:cNvPr id="10" name="Freeform 10"/>
            <p:cNvSpPr/>
            <p:nvPr/>
          </p:nvSpPr>
          <p:spPr>
            <a:xfrm>
              <a:off x="0" y="0"/>
              <a:ext cx="2084227" cy="268431"/>
            </a:xfrm>
            <a:custGeom>
              <a:avLst/>
              <a:gdLst/>
              <a:ahLst/>
              <a:cxnLst/>
              <a:rect l="l" t="t" r="r" b="b"/>
              <a:pathLst>
                <a:path w="2084227" h="268431">
                  <a:moveTo>
                    <a:pt x="49894" y="0"/>
                  </a:moveTo>
                  <a:lnTo>
                    <a:pt x="2034334" y="0"/>
                  </a:lnTo>
                  <a:cubicBezTo>
                    <a:pt x="2061889" y="0"/>
                    <a:pt x="2084227" y="22338"/>
                    <a:pt x="2084227" y="49894"/>
                  </a:cubicBezTo>
                  <a:lnTo>
                    <a:pt x="2084227" y="218537"/>
                  </a:lnTo>
                  <a:cubicBezTo>
                    <a:pt x="2084227" y="231770"/>
                    <a:pt x="2078971" y="244461"/>
                    <a:pt x="2069614" y="253817"/>
                  </a:cubicBezTo>
                  <a:cubicBezTo>
                    <a:pt x="2060257" y="263174"/>
                    <a:pt x="2047566" y="268431"/>
                    <a:pt x="2034334" y="268431"/>
                  </a:cubicBezTo>
                  <a:lnTo>
                    <a:pt x="49894" y="268431"/>
                  </a:lnTo>
                  <a:cubicBezTo>
                    <a:pt x="22338" y="268431"/>
                    <a:pt x="0" y="246093"/>
                    <a:pt x="0" y="218537"/>
                  </a:cubicBezTo>
                  <a:lnTo>
                    <a:pt x="0" y="49894"/>
                  </a:lnTo>
                  <a:cubicBezTo>
                    <a:pt x="0" y="22338"/>
                    <a:pt x="22338" y="0"/>
                    <a:pt x="49894" y="0"/>
                  </a:cubicBezTo>
                  <a:close/>
                </a:path>
              </a:pathLst>
            </a:custGeom>
            <a:solidFill>
              <a:srgbClr val="8CD5FF"/>
            </a:solidFill>
          </p:spPr>
          <p:txBody>
            <a:bodyPr/>
            <a:lstStyle/>
            <a:p>
              <a:endParaRPr lang="en-CA"/>
            </a:p>
          </p:txBody>
        </p:sp>
        <p:sp>
          <p:nvSpPr>
            <p:cNvPr id="11" name="TextBox 11"/>
            <p:cNvSpPr txBox="1"/>
            <p:nvPr/>
          </p:nvSpPr>
          <p:spPr>
            <a:xfrm>
              <a:off x="0" y="-76200"/>
              <a:ext cx="2084227" cy="403797"/>
            </a:xfrm>
            <a:prstGeom prst="rect">
              <a:avLst/>
            </a:prstGeom>
          </p:spPr>
          <p:txBody>
            <a:bodyPr lIns="50800" tIns="50800" rIns="50800" bIns="50800" rtlCol="0" anchor="ctr"/>
            <a:lstStyle/>
            <a:p>
              <a:pPr algn="ctr">
                <a:lnSpc>
                  <a:spcPts val="3313"/>
                </a:lnSpc>
              </a:pPr>
              <a:r>
                <a:rPr lang="en-US" sz="2366">
                  <a:solidFill>
                    <a:srgbClr val="000000"/>
                  </a:solidFill>
                  <a:latin typeface="Poppins Bold"/>
                </a:rPr>
                <a:t>For D31 and D23 count across to 500</a:t>
              </a:r>
            </a:p>
          </p:txBody>
        </p:sp>
      </p:grpSp>
      <p:grpSp>
        <p:nvGrpSpPr>
          <p:cNvPr id="12" name="Group 12"/>
          <p:cNvGrpSpPr/>
          <p:nvPr/>
        </p:nvGrpSpPr>
        <p:grpSpPr>
          <a:xfrm>
            <a:off x="9285090" y="6846103"/>
            <a:ext cx="7129506" cy="1279478"/>
            <a:chOff x="0" y="-76200"/>
            <a:chExt cx="2090556" cy="414078"/>
          </a:xfrm>
        </p:grpSpPr>
        <p:sp>
          <p:nvSpPr>
            <p:cNvPr id="13" name="Freeform 13"/>
            <p:cNvSpPr/>
            <p:nvPr/>
          </p:nvSpPr>
          <p:spPr>
            <a:xfrm>
              <a:off x="0" y="0"/>
              <a:ext cx="2090556" cy="270408"/>
            </a:xfrm>
            <a:custGeom>
              <a:avLst/>
              <a:gdLst/>
              <a:ahLst/>
              <a:cxnLst/>
              <a:rect l="l" t="t" r="r" b="b"/>
              <a:pathLst>
                <a:path w="2090556" h="270408">
                  <a:moveTo>
                    <a:pt x="49743" y="0"/>
                  </a:moveTo>
                  <a:lnTo>
                    <a:pt x="2040813" y="0"/>
                  </a:lnTo>
                  <a:cubicBezTo>
                    <a:pt x="2068285" y="0"/>
                    <a:pt x="2090556" y="22271"/>
                    <a:pt x="2090556" y="49743"/>
                  </a:cubicBezTo>
                  <a:lnTo>
                    <a:pt x="2090556" y="220665"/>
                  </a:lnTo>
                  <a:cubicBezTo>
                    <a:pt x="2090556" y="233858"/>
                    <a:pt x="2085315" y="246510"/>
                    <a:pt x="2075987" y="255838"/>
                  </a:cubicBezTo>
                  <a:cubicBezTo>
                    <a:pt x="2066658" y="265167"/>
                    <a:pt x="2054006" y="270408"/>
                    <a:pt x="2040813" y="270408"/>
                  </a:cubicBezTo>
                  <a:lnTo>
                    <a:pt x="49743" y="270408"/>
                  </a:lnTo>
                  <a:cubicBezTo>
                    <a:pt x="36550" y="270408"/>
                    <a:pt x="23898" y="265167"/>
                    <a:pt x="14569" y="255838"/>
                  </a:cubicBezTo>
                  <a:cubicBezTo>
                    <a:pt x="5241" y="246510"/>
                    <a:pt x="0" y="233858"/>
                    <a:pt x="0" y="220665"/>
                  </a:cubicBezTo>
                  <a:lnTo>
                    <a:pt x="0" y="49743"/>
                  </a:lnTo>
                  <a:cubicBezTo>
                    <a:pt x="0" y="36550"/>
                    <a:pt x="5241" y="23898"/>
                    <a:pt x="14569" y="14569"/>
                  </a:cubicBezTo>
                  <a:cubicBezTo>
                    <a:pt x="23898" y="5241"/>
                    <a:pt x="36550" y="0"/>
                    <a:pt x="49743" y="0"/>
                  </a:cubicBezTo>
                  <a:close/>
                </a:path>
              </a:pathLst>
            </a:custGeom>
            <a:solidFill>
              <a:srgbClr val="8CD5FF"/>
            </a:solidFill>
          </p:spPr>
          <p:txBody>
            <a:bodyPr/>
            <a:lstStyle/>
            <a:p>
              <a:endParaRPr lang="en-CA"/>
            </a:p>
          </p:txBody>
        </p:sp>
        <p:sp>
          <p:nvSpPr>
            <p:cNvPr id="14" name="TextBox 14"/>
            <p:cNvSpPr txBox="1"/>
            <p:nvPr/>
          </p:nvSpPr>
          <p:spPr>
            <a:xfrm>
              <a:off x="0" y="-76200"/>
              <a:ext cx="2090556" cy="414078"/>
            </a:xfrm>
            <a:prstGeom prst="rect">
              <a:avLst/>
            </a:prstGeom>
          </p:spPr>
          <p:txBody>
            <a:bodyPr lIns="50800" tIns="50800" rIns="50800" bIns="50800" rtlCol="0" anchor="ctr"/>
            <a:lstStyle/>
            <a:p>
              <a:pPr algn="ctr">
                <a:lnSpc>
                  <a:spcPts val="3453"/>
                </a:lnSpc>
              </a:pPr>
              <a:r>
                <a:rPr lang="en-US" sz="2466">
                  <a:solidFill>
                    <a:srgbClr val="000000"/>
                  </a:solidFill>
                  <a:latin typeface="Poppins Bold"/>
                </a:rPr>
                <a:t>Summers show the highest occurrences</a:t>
              </a:r>
            </a:p>
          </p:txBody>
        </p:sp>
      </p:grpSp>
      <p:sp>
        <p:nvSpPr>
          <p:cNvPr id="15" name="Freeform 15"/>
          <p:cNvSpPr/>
          <p:nvPr/>
        </p:nvSpPr>
        <p:spPr>
          <a:xfrm>
            <a:off x="663888" y="2678943"/>
            <a:ext cx="7255309" cy="4259922"/>
          </a:xfrm>
          <a:custGeom>
            <a:avLst/>
            <a:gdLst/>
            <a:ahLst/>
            <a:cxnLst/>
            <a:rect l="l" t="t" r="r" b="b"/>
            <a:pathLst>
              <a:path w="8077641" h="5234524">
                <a:moveTo>
                  <a:pt x="0" y="0"/>
                </a:moveTo>
                <a:lnTo>
                  <a:pt x="8077641" y="0"/>
                </a:lnTo>
                <a:lnTo>
                  <a:pt x="8077641" y="5234524"/>
                </a:lnTo>
                <a:lnTo>
                  <a:pt x="0" y="5234524"/>
                </a:lnTo>
                <a:lnTo>
                  <a:pt x="0" y="0"/>
                </a:lnTo>
                <a:close/>
              </a:path>
            </a:pathLst>
          </a:custGeom>
          <a:blipFill>
            <a:blip r:embed="rId5"/>
            <a:stretch>
              <a:fillRect/>
            </a:stretch>
          </a:blipFill>
        </p:spPr>
        <p:txBody>
          <a:bodyPr/>
          <a:lstStyle/>
          <a:p>
            <a:endParaRPr lang="en-CA"/>
          </a:p>
        </p:txBody>
      </p:sp>
      <p:sp>
        <p:nvSpPr>
          <p:cNvPr id="16" name="Freeform 16"/>
          <p:cNvSpPr/>
          <p:nvPr/>
        </p:nvSpPr>
        <p:spPr>
          <a:xfrm>
            <a:off x="9285090" y="2859918"/>
            <a:ext cx="7129506" cy="4112643"/>
          </a:xfrm>
          <a:custGeom>
            <a:avLst/>
            <a:gdLst/>
            <a:ahLst/>
            <a:cxnLst/>
            <a:rect l="l" t="t" r="r" b="b"/>
            <a:pathLst>
              <a:path w="7937579" h="5053549">
                <a:moveTo>
                  <a:pt x="0" y="0"/>
                </a:moveTo>
                <a:lnTo>
                  <a:pt x="7937579" y="0"/>
                </a:lnTo>
                <a:lnTo>
                  <a:pt x="7937579" y="5053549"/>
                </a:lnTo>
                <a:lnTo>
                  <a:pt x="0" y="5053549"/>
                </a:lnTo>
                <a:lnTo>
                  <a:pt x="0" y="0"/>
                </a:lnTo>
                <a:close/>
              </a:path>
            </a:pathLst>
          </a:custGeom>
          <a:blipFill>
            <a:blip r:embed="rId6"/>
            <a:stretch>
              <a:fillRect/>
            </a:stretch>
          </a:blipFill>
        </p:spPr>
        <p:txBody>
          <a:bodyPr/>
          <a:lstStyle/>
          <a:p>
            <a:endParaRPr lang="en-CA"/>
          </a:p>
        </p:txBody>
      </p:sp>
      <p:sp>
        <p:nvSpPr>
          <p:cNvPr id="17" name="TextBox 17"/>
          <p:cNvSpPr txBox="1"/>
          <p:nvPr/>
        </p:nvSpPr>
        <p:spPr>
          <a:xfrm>
            <a:off x="5086350" y="280290"/>
            <a:ext cx="8115300"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DESCRIPTIVE STATISTICS</a:t>
            </a:r>
          </a:p>
        </p:txBody>
      </p:sp>
      <p:sp>
        <p:nvSpPr>
          <p:cNvPr id="18" name="TextBox 18"/>
          <p:cNvSpPr txBox="1"/>
          <p:nvPr/>
        </p:nvSpPr>
        <p:spPr>
          <a:xfrm>
            <a:off x="5670539" y="1088039"/>
            <a:ext cx="6946922" cy="447430"/>
          </a:xfrm>
          <a:prstGeom prst="rect">
            <a:avLst/>
          </a:prstGeom>
        </p:spPr>
        <p:txBody>
          <a:bodyPr wrap="square" lIns="0" tIns="0" rIns="0" bIns="0" rtlCol="0" anchor="t">
            <a:spAutoFit/>
          </a:bodyPr>
          <a:lstStyle/>
          <a:p>
            <a:pPr algn="ctr">
              <a:lnSpc>
                <a:spcPts val="3749"/>
              </a:lnSpc>
            </a:pPr>
            <a:r>
              <a:rPr lang="en-US" sz="2499">
                <a:solidFill>
                  <a:srgbClr val="545454"/>
                </a:solidFill>
                <a:latin typeface="DM Sans"/>
              </a:rPr>
              <a:t>Patterns and Trends</a:t>
            </a:r>
          </a:p>
        </p:txBody>
      </p:sp>
      <p:grpSp>
        <p:nvGrpSpPr>
          <p:cNvPr id="19" name="Group 18">
            <a:extLst>
              <a:ext uri="{FF2B5EF4-FFF2-40B4-BE49-F238E27FC236}">
                <a16:creationId xmlns:a16="http://schemas.microsoft.com/office/drawing/2014/main" id="{5BD95941-1D51-A087-8063-C7E2C576209F}"/>
              </a:ext>
            </a:extLst>
          </p:cNvPr>
          <p:cNvGrpSpPr/>
          <p:nvPr/>
        </p:nvGrpSpPr>
        <p:grpSpPr>
          <a:xfrm>
            <a:off x="-2030106" y="8817084"/>
            <a:ext cx="22348211" cy="1524414"/>
            <a:chOff x="-2186569" y="8767318"/>
            <a:chExt cx="22348211" cy="1524414"/>
          </a:xfrm>
        </p:grpSpPr>
        <p:grpSp>
          <p:nvGrpSpPr>
            <p:cNvPr id="20" name="Group 19">
              <a:extLst>
                <a:ext uri="{FF2B5EF4-FFF2-40B4-BE49-F238E27FC236}">
                  <a16:creationId xmlns:a16="http://schemas.microsoft.com/office/drawing/2014/main" id="{62FB27AC-6B1A-BF2F-C116-8BBA574C2E17}"/>
                </a:ext>
              </a:extLst>
            </p:cNvPr>
            <p:cNvGrpSpPr/>
            <p:nvPr/>
          </p:nvGrpSpPr>
          <p:grpSpPr>
            <a:xfrm>
              <a:off x="256743" y="8767318"/>
              <a:ext cx="17418875" cy="1519682"/>
              <a:chOff x="256743" y="8767318"/>
              <a:chExt cx="17418875" cy="1519682"/>
            </a:xfrm>
          </p:grpSpPr>
          <p:sp>
            <p:nvSpPr>
              <p:cNvPr id="23" name="Freeform 2">
                <a:extLst>
                  <a:ext uri="{FF2B5EF4-FFF2-40B4-BE49-F238E27FC236}">
                    <a16:creationId xmlns:a16="http://schemas.microsoft.com/office/drawing/2014/main" id="{005F4905-8D7C-E618-45C9-00288F687A51}"/>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4" name="Freeform 3">
                <a:extLst>
                  <a:ext uri="{FF2B5EF4-FFF2-40B4-BE49-F238E27FC236}">
                    <a16:creationId xmlns:a16="http://schemas.microsoft.com/office/drawing/2014/main" id="{B038D6D6-0086-2294-BEDE-9CFD51D35F7B}"/>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5" name="Freeform 4">
                <a:extLst>
                  <a:ext uri="{FF2B5EF4-FFF2-40B4-BE49-F238E27FC236}">
                    <a16:creationId xmlns:a16="http://schemas.microsoft.com/office/drawing/2014/main" id="{85B99A1D-EACC-F87C-5729-48BFDADBA99C}"/>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6" name="Freeform 5">
                <a:extLst>
                  <a:ext uri="{FF2B5EF4-FFF2-40B4-BE49-F238E27FC236}">
                    <a16:creationId xmlns:a16="http://schemas.microsoft.com/office/drawing/2014/main" id="{5BD536EB-35E0-AFBD-0244-2BAA3FE920A9}"/>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7" name="Freeform 6">
                <a:extLst>
                  <a:ext uri="{FF2B5EF4-FFF2-40B4-BE49-F238E27FC236}">
                    <a16:creationId xmlns:a16="http://schemas.microsoft.com/office/drawing/2014/main" id="{C212B100-6CC2-CA6C-70A4-F2B9CCE24FA3}"/>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8" name="Freeform 7">
                <a:extLst>
                  <a:ext uri="{FF2B5EF4-FFF2-40B4-BE49-F238E27FC236}">
                    <a16:creationId xmlns:a16="http://schemas.microsoft.com/office/drawing/2014/main" id="{A5FF2FCE-CBCA-7942-2D37-6F79178B7A04}"/>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9" name="Freeform 8">
                <a:extLst>
                  <a:ext uri="{FF2B5EF4-FFF2-40B4-BE49-F238E27FC236}">
                    <a16:creationId xmlns:a16="http://schemas.microsoft.com/office/drawing/2014/main" id="{67407B6D-5063-4247-978F-D6E2CE254DE5}"/>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pic>
            <p:nvPicPr>
              <p:cNvPr id="30" name="Picture 9">
                <a:extLst>
                  <a:ext uri="{FF2B5EF4-FFF2-40B4-BE49-F238E27FC236}">
                    <a16:creationId xmlns:a16="http://schemas.microsoft.com/office/drawing/2014/main" id="{24DC9093-78F6-86BE-6116-C62D472C304E}"/>
                  </a:ext>
                </a:extLst>
              </p:cNvPr>
              <p:cNvPicPr>
                <a:picLocks noChangeAspect="1"/>
              </p:cNvPicPr>
              <p:nvPr/>
            </p:nvPicPr>
            <p:blipFill>
              <a:blip r:embed="rId9"/>
              <a:srcRect/>
              <a:stretch>
                <a:fillRect/>
              </a:stretch>
            </p:blipFill>
            <p:spPr>
              <a:xfrm flipH="1">
                <a:off x="8890627" y="9263586"/>
                <a:ext cx="1481015" cy="762723"/>
              </a:xfrm>
              <a:prstGeom prst="rect">
                <a:avLst/>
              </a:prstGeom>
            </p:spPr>
          </p:pic>
          <p:sp>
            <p:nvSpPr>
              <p:cNvPr id="31" name="Freeform 10">
                <a:extLst>
                  <a:ext uri="{FF2B5EF4-FFF2-40B4-BE49-F238E27FC236}">
                    <a16:creationId xmlns:a16="http://schemas.microsoft.com/office/drawing/2014/main" id="{296213FA-BF17-DBAC-C130-7A8B37FCDA97}"/>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2" name="TextBox 18">
                <a:extLst>
                  <a:ext uri="{FF2B5EF4-FFF2-40B4-BE49-F238E27FC236}">
                    <a16:creationId xmlns:a16="http://schemas.microsoft.com/office/drawing/2014/main" id="{E2DC3978-F321-E574-9D53-1E95714FF1C8}"/>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33" name="TextBox 19">
                <a:extLst>
                  <a:ext uri="{FF2B5EF4-FFF2-40B4-BE49-F238E27FC236}">
                    <a16:creationId xmlns:a16="http://schemas.microsoft.com/office/drawing/2014/main" id="{E77028B4-500F-92A2-5B24-07A6F65D4028}"/>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34" name="Freeform 10">
                <a:extLst>
                  <a:ext uri="{FF2B5EF4-FFF2-40B4-BE49-F238E27FC236}">
                    <a16:creationId xmlns:a16="http://schemas.microsoft.com/office/drawing/2014/main" id="{8B78BF16-56F6-2524-04EA-C7BBC9F497EF}"/>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35" name="TextBox 19">
                <a:extLst>
                  <a:ext uri="{FF2B5EF4-FFF2-40B4-BE49-F238E27FC236}">
                    <a16:creationId xmlns:a16="http://schemas.microsoft.com/office/drawing/2014/main" id="{81D0A2EF-C7A9-5093-EAE6-00F6D1F1F913}"/>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36" name="Freeform 10">
                <a:extLst>
                  <a:ext uri="{FF2B5EF4-FFF2-40B4-BE49-F238E27FC236}">
                    <a16:creationId xmlns:a16="http://schemas.microsoft.com/office/drawing/2014/main" id="{36C1ACF9-BABC-817F-B3D2-7FCF79CAAF93}"/>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7" name="TextBox 19">
                <a:extLst>
                  <a:ext uri="{FF2B5EF4-FFF2-40B4-BE49-F238E27FC236}">
                    <a16:creationId xmlns:a16="http://schemas.microsoft.com/office/drawing/2014/main" id="{587C8E77-D198-69F7-0FCB-6294FC941CA3}"/>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38" name="Freeform 10">
                <a:extLst>
                  <a:ext uri="{FF2B5EF4-FFF2-40B4-BE49-F238E27FC236}">
                    <a16:creationId xmlns:a16="http://schemas.microsoft.com/office/drawing/2014/main" id="{1C27D759-5BD2-7278-DC9E-78F94A9DAE69}"/>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9" name="TextBox 19">
                <a:extLst>
                  <a:ext uri="{FF2B5EF4-FFF2-40B4-BE49-F238E27FC236}">
                    <a16:creationId xmlns:a16="http://schemas.microsoft.com/office/drawing/2014/main" id="{A6923CFF-312C-E94E-45F7-EA0D4F8E0D7E}"/>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40" name="Freeform 10">
                <a:extLst>
                  <a:ext uri="{FF2B5EF4-FFF2-40B4-BE49-F238E27FC236}">
                    <a16:creationId xmlns:a16="http://schemas.microsoft.com/office/drawing/2014/main" id="{505BDF90-4EE5-D63B-EF45-D7A3BB8B5130}"/>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41" name="TextBox 19">
                <a:extLst>
                  <a:ext uri="{FF2B5EF4-FFF2-40B4-BE49-F238E27FC236}">
                    <a16:creationId xmlns:a16="http://schemas.microsoft.com/office/drawing/2014/main" id="{D86BA9DD-494F-E983-802D-48B7F60B48BD}"/>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42" name="Freeform 10">
                <a:extLst>
                  <a:ext uri="{FF2B5EF4-FFF2-40B4-BE49-F238E27FC236}">
                    <a16:creationId xmlns:a16="http://schemas.microsoft.com/office/drawing/2014/main" id="{9210854C-038C-C7BB-626E-1C78CF7CD426}"/>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3" name="TextBox 19">
                <a:extLst>
                  <a:ext uri="{FF2B5EF4-FFF2-40B4-BE49-F238E27FC236}">
                    <a16:creationId xmlns:a16="http://schemas.microsoft.com/office/drawing/2014/main" id="{F2BBB764-FEF7-3D47-7B96-5B610FDF1AD1}"/>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44" name="Freeform 10">
                <a:extLst>
                  <a:ext uri="{FF2B5EF4-FFF2-40B4-BE49-F238E27FC236}">
                    <a16:creationId xmlns:a16="http://schemas.microsoft.com/office/drawing/2014/main" id="{9E0EBEAB-2D38-0EDE-2C72-4F58A1AE920E}"/>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45" name="TextBox 19">
                <a:extLst>
                  <a:ext uri="{FF2B5EF4-FFF2-40B4-BE49-F238E27FC236}">
                    <a16:creationId xmlns:a16="http://schemas.microsoft.com/office/drawing/2014/main" id="{319B6952-7D73-27D8-B015-97729C6B01D1}"/>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46" name="Freeform 10">
                <a:extLst>
                  <a:ext uri="{FF2B5EF4-FFF2-40B4-BE49-F238E27FC236}">
                    <a16:creationId xmlns:a16="http://schemas.microsoft.com/office/drawing/2014/main" id="{E2541B66-F493-D18F-B573-D7BFD273D59B}"/>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grpSp>
        <p:sp>
          <p:nvSpPr>
            <p:cNvPr id="21" name="Freeform 8">
              <a:extLst>
                <a:ext uri="{FF2B5EF4-FFF2-40B4-BE49-F238E27FC236}">
                  <a16:creationId xmlns:a16="http://schemas.microsoft.com/office/drawing/2014/main" id="{BC99034C-39D4-93EA-0511-C82C764B8626}"/>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2" name="Freeform 8">
              <a:extLst>
                <a:ext uri="{FF2B5EF4-FFF2-40B4-BE49-F238E27FC236}">
                  <a16:creationId xmlns:a16="http://schemas.microsoft.com/office/drawing/2014/main" id="{365CB1F4-1581-99D0-7A60-C3C70585E40B}"/>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531301" y="6130925"/>
            <a:ext cx="516227" cy="759157"/>
          </a:xfrm>
          <a:custGeom>
            <a:avLst/>
            <a:gdLst/>
            <a:ahLst/>
            <a:cxnLst/>
            <a:rect l="l" t="t" r="r" b="b"/>
            <a:pathLst>
              <a:path w="516227" h="759157">
                <a:moveTo>
                  <a:pt x="0" y="0"/>
                </a:moveTo>
                <a:lnTo>
                  <a:pt x="516227" y="0"/>
                </a:lnTo>
                <a:lnTo>
                  <a:pt x="516227" y="759157"/>
                </a:lnTo>
                <a:lnTo>
                  <a:pt x="0" y="7591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7" name="TextBox 7"/>
          <p:cNvSpPr txBox="1"/>
          <p:nvPr/>
        </p:nvSpPr>
        <p:spPr>
          <a:xfrm>
            <a:off x="6855967" y="6264275"/>
            <a:ext cx="4576066" cy="547370"/>
          </a:xfrm>
          <a:prstGeom prst="rect">
            <a:avLst/>
          </a:prstGeom>
        </p:spPr>
        <p:txBody>
          <a:bodyPr lIns="0" tIns="0" rIns="0" bIns="0" rtlCol="0" anchor="t">
            <a:spAutoFit/>
          </a:bodyPr>
          <a:lstStyle/>
          <a:p>
            <a:pPr>
              <a:lnSpc>
                <a:spcPts val="4480"/>
              </a:lnSpc>
            </a:pPr>
            <a:r>
              <a:rPr lang="en-US" sz="3200">
                <a:solidFill>
                  <a:srgbClr val="000000"/>
                </a:solidFill>
                <a:latin typeface="DM Sans Bold"/>
              </a:rPr>
              <a:t>Outlier Robustness</a:t>
            </a:r>
          </a:p>
        </p:txBody>
      </p:sp>
      <p:sp>
        <p:nvSpPr>
          <p:cNvPr id="8" name="Freeform 8"/>
          <p:cNvSpPr/>
          <p:nvPr/>
        </p:nvSpPr>
        <p:spPr>
          <a:xfrm rot="-1766427">
            <a:off x="6962182" y="4661773"/>
            <a:ext cx="13347232" cy="10847660"/>
          </a:xfrm>
          <a:custGeom>
            <a:avLst/>
            <a:gdLst/>
            <a:ahLst/>
            <a:cxnLst/>
            <a:rect l="l" t="t" r="r" b="b"/>
            <a:pathLst>
              <a:path w="13347232" h="10847660">
                <a:moveTo>
                  <a:pt x="0" y="0"/>
                </a:moveTo>
                <a:lnTo>
                  <a:pt x="13347232" y="0"/>
                </a:lnTo>
                <a:lnTo>
                  <a:pt x="13347232" y="10847659"/>
                </a:lnTo>
                <a:lnTo>
                  <a:pt x="0" y="108476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9" name="Freeform 9"/>
          <p:cNvSpPr/>
          <p:nvPr/>
        </p:nvSpPr>
        <p:spPr>
          <a:xfrm>
            <a:off x="13185835" y="5801902"/>
            <a:ext cx="516227" cy="759157"/>
          </a:xfrm>
          <a:custGeom>
            <a:avLst/>
            <a:gdLst/>
            <a:ahLst/>
            <a:cxnLst/>
            <a:rect l="l" t="t" r="r" b="b"/>
            <a:pathLst>
              <a:path w="516227" h="759157">
                <a:moveTo>
                  <a:pt x="0" y="0"/>
                </a:moveTo>
                <a:lnTo>
                  <a:pt x="516227" y="0"/>
                </a:lnTo>
                <a:lnTo>
                  <a:pt x="516227" y="759157"/>
                </a:lnTo>
                <a:lnTo>
                  <a:pt x="0" y="7591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57" name="Group 56">
            <a:extLst>
              <a:ext uri="{FF2B5EF4-FFF2-40B4-BE49-F238E27FC236}">
                <a16:creationId xmlns:a16="http://schemas.microsoft.com/office/drawing/2014/main" id="{BB40D4C3-C698-D015-C693-E021EAF592BE}"/>
              </a:ext>
            </a:extLst>
          </p:cNvPr>
          <p:cNvGrpSpPr/>
          <p:nvPr/>
        </p:nvGrpSpPr>
        <p:grpSpPr>
          <a:xfrm>
            <a:off x="1716014" y="5818897"/>
            <a:ext cx="3072329" cy="3086100"/>
            <a:chOff x="1783993" y="6330950"/>
            <a:chExt cx="3072329" cy="3086100"/>
          </a:xfrm>
        </p:grpSpPr>
        <p:grpSp>
          <p:nvGrpSpPr>
            <p:cNvPr id="2" name="Group 2"/>
            <p:cNvGrpSpPr/>
            <p:nvPr/>
          </p:nvGrpSpPr>
          <p:grpSpPr>
            <a:xfrm>
              <a:off x="1783993" y="6330950"/>
              <a:ext cx="3072329" cy="3086100"/>
              <a:chOff x="1813" y="0"/>
              <a:chExt cx="809173"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95FF"/>
              </a:solidFill>
            </p:spPr>
            <p:txBody>
              <a:bodyPr/>
              <a:lstStyle/>
              <a:p>
                <a:endParaRPr lang="en-CA"/>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173"/>
                  </a:lnSpc>
                </a:pPr>
                <a:endParaRPr/>
              </a:p>
            </p:txBody>
          </p:sp>
        </p:grpSp>
        <p:sp>
          <p:nvSpPr>
            <p:cNvPr id="10" name="Freeform 10"/>
            <p:cNvSpPr/>
            <p:nvPr/>
          </p:nvSpPr>
          <p:spPr>
            <a:xfrm>
              <a:off x="2047528" y="7093771"/>
              <a:ext cx="1662605" cy="1662605"/>
            </a:xfrm>
            <a:custGeom>
              <a:avLst/>
              <a:gdLst/>
              <a:ahLst/>
              <a:cxnLst/>
              <a:rect l="l" t="t" r="r" b="b"/>
              <a:pathLst>
                <a:path w="1662605" h="1662605">
                  <a:moveTo>
                    <a:pt x="0" y="0"/>
                  </a:moveTo>
                  <a:lnTo>
                    <a:pt x="1662606" y="0"/>
                  </a:lnTo>
                  <a:lnTo>
                    <a:pt x="1662606" y="1662605"/>
                  </a:lnTo>
                  <a:lnTo>
                    <a:pt x="0" y="1662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1" name="Freeform 11"/>
            <p:cNvSpPr/>
            <p:nvPr/>
          </p:nvSpPr>
          <p:spPr>
            <a:xfrm>
              <a:off x="3036598" y="6776341"/>
              <a:ext cx="1443421" cy="2195317"/>
            </a:xfrm>
            <a:custGeom>
              <a:avLst/>
              <a:gdLst/>
              <a:ahLst/>
              <a:cxnLst/>
              <a:rect l="l" t="t" r="r" b="b"/>
              <a:pathLst>
                <a:path w="1443421" h="2195317">
                  <a:moveTo>
                    <a:pt x="0" y="0"/>
                  </a:moveTo>
                  <a:lnTo>
                    <a:pt x="1443421" y="0"/>
                  </a:lnTo>
                  <a:lnTo>
                    <a:pt x="1443421" y="2195318"/>
                  </a:lnTo>
                  <a:lnTo>
                    <a:pt x="0" y="21953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grpSp>
        <p:nvGrpSpPr>
          <p:cNvPr id="12" name="Group 12"/>
          <p:cNvGrpSpPr/>
          <p:nvPr/>
        </p:nvGrpSpPr>
        <p:grpSpPr>
          <a:xfrm>
            <a:off x="7600950" y="2334666"/>
            <a:ext cx="3086100" cy="308610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95FF"/>
            </a:solidFill>
          </p:spPr>
          <p:txBody>
            <a:bodyPr/>
            <a:lstStyle/>
            <a:p>
              <a:endParaRPr lang="en-CA"/>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173"/>
                </a:lnSpc>
              </a:pPr>
              <a:endParaRPr/>
            </a:p>
          </p:txBody>
        </p:sp>
      </p:grpSp>
      <p:grpSp>
        <p:nvGrpSpPr>
          <p:cNvPr id="15" name="Group 15"/>
          <p:cNvGrpSpPr/>
          <p:nvPr/>
        </p:nvGrpSpPr>
        <p:grpSpPr>
          <a:xfrm>
            <a:off x="7999633" y="3221448"/>
            <a:ext cx="2288734" cy="1312536"/>
            <a:chOff x="0" y="0"/>
            <a:chExt cx="3051646" cy="1750048"/>
          </a:xfrm>
        </p:grpSpPr>
        <p:grpSp>
          <p:nvGrpSpPr>
            <p:cNvPr id="16" name="Group 16"/>
            <p:cNvGrpSpPr>
              <a:grpSpLocks noChangeAspect="1"/>
            </p:cNvGrpSpPr>
            <p:nvPr/>
          </p:nvGrpSpPr>
          <p:grpSpPr>
            <a:xfrm>
              <a:off x="0" y="0"/>
              <a:ext cx="3051646" cy="1750048"/>
              <a:chOff x="0" y="0"/>
              <a:chExt cx="3937000" cy="2257778"/>
            </a:xfrm>
          </p:grpSpPr>
          <p:sp>
            <p:nvSpPr>
              <p:cNvPr id="17" name="Freeform 17"/>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8CD5FF"/>
              </a:solidFill>
            </p:spPr>
            <p:txBody>
              <a:bodyPr/>
              <a:lstStyle/>
              <a:p>
                <a:endParaRPr lang="en-CA"/>
              </a:p>
            </p:txBody>
          </p:sp>
          <p:sp>
            <p:nvSpPr>
              <p:cNvPr id="18" name="Freeform 18"/>
              <p:cNvSpPr/>
              <p:nvPr/>
            </p:nvSpPr>
            <p:spPr>
              <a:xfrm>
                <a:off x="2679700" y="0"/>
                <a:ext cx="1244600" cy="2260600"/>
              </a:xfrm>
              <a:custGeom>
                <a:avLst/>
                <a:gdLst/>
                <a:ahLst/>
                <a:cxnLst/>
                <a:rect l="l" t="t" r="r" b="b"/>
                <a:pathLst>
                  <a:path w="12446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path>
                </a:pathLst>
              </a:custGeom>
              <a:solidFill>
                <a:srgbClr val="125DBF"/>
              </a:solidFill>
            </p:spPr>
            <p:txBody>
              <a:bodyPr/>
              <a:lstStyle/>
              <a:p>
                <a:endParaRPr lang="en-CA"/>
              </a:p>
            </p:txBody>
          </p:sp>
        </p:grpSp>
      </p:grpSp>
      <p:grpSp>
        <p:nvGrpSpPr>
          <p:cNvPr id="19" name="Group 19"/>
          <p:cNvGrpSpPr/>
          <p:nvPr/>
        </p:nvGrpSpPr>
        <p:grpSpPr>
          <a:xfrm>
            <a:off x="13131892" y="5443438"/>
            <a:ext cx="3072329" cy="3086100"/>
            <a:chOff x="1813" y="0"/>
            <a:chExt cx="809173"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95FF"/>
            </a:solidFill>
          </p:spPr>
          <p:txBody>
            <a:bodyPr/>
            <a:lstStyle/>
            <a:p>
              <a:endParaRPr lang="en-CA"/>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173"/>
                </a:lnSpc>
              </a:pPr>
              <a:endParaRPr/>
            </a:p>
          </p:txBody>
        </p:sp>
      </p:grpSp>
      <p:sp>
        <p:nvSpPr>
          <p:cNvPr id="22" name="Freeform 22"/>
          <p:cNvSpPr/>
          <p:nvPr/>
        </p:nvSpPr>
        <p:spPr>
          <a:xfrm>
            <a:off x="13579209" y="5939806"/>
            <a:ext cx="2104846" cy="2093365"/>
          </a:xfrm>
          <a:custGeom>
            <a:avLst/>
            <a:gdLst/>
            <a:ahLst/>
            <a:cxnLst/>
            <a:rect l="l" t="t" r="r" b="b"/>
            <a:pathLst>
              <a:path w="2104846" h="2093365">
                <a:moveTo>
                  <a:pt x="0" y="0"/>
                </a:moveTo>
                <a:lnTo>
                  <a:pt x="2104846" y="0"/>
                </a:lnTo>
                <a:lnTo>
                  <a:pt x="2104846" y="2093365"/>
                </a:lnTo>
                <a:lnTo>
                  <a:pt x="0" y="20933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23" name="TextBox 23"/>
          <p:cNvSpPr txBox="1"/>
          <p:nvPr/>
        </p:nvSpPr>
        <p:spPr>
          <a:xfrm>
            <a:off x="1032126" y="3254375"/>
            <a:ext cx="5452366" cy="3022815"/>
          </a:xfrm>
          <a:prstGeom prst="rect">
            <a:avLst/>
          </a:prstGeom>
        </p:spPr>
        <p:txBody>
          <a:bodyPr lIns="0" tIns="0" rIns="0" bIns="0" rtlCol="0" anchor="t">
            <a:spAutoFit/>
          </a:bodyPr>
          <a:lstStyle/>
          <a:p>
            <a:pPr>
              <a:lnSpc>
                <a:spcPts val="2000"/>
              </a:lnSpc>
            </a:pPr>
            <a:r>
              <a:rPr lang="en-US" sz="2000">
                <a:solidFill>
                  <a:srgbClr val="545454"/>
                </a:solidFill>
                <a:latin typeface="DM Sans"/>
              </a:rPr>
              <a:t>This model helps with making use of both temporal and spatial features to establish </a:t>
            </a:r>
            <a:r>
              <a:rPr lang="en-US" sz="2000" b="1">
                <a:solidFill>
                  <a:srgbClr val="545454"/>
                </a:solidFill>
                <a:latin typeface="DM Sans"/>
              </a:rPr>
              <a:t>accurate predictions </a:t>
            </a:r>
            <a:r>
              <a:rPr lang="en-US" sz="2000">
                <a:solidFill>
                  <a:srgbClr val="545454"/>
                </a:solidFill>
                <a:latin typeface="DM Sans"/>
              </a:rPr>
              <a:t>regarding occurrences. Our model has numerical features like longitude and latitude along with the categorical variables. </a:t>
            </a:r>
            <a:r>
              <a:rPr lang="en-US" sz="2000" b="1">
                <a:solidFill>
                  <a:srgbClr val="545454"/>
                </a:solidFill>
                <a:latin typeface="DM Sans"/>
              </a:rPr>
              <a:t>Gradient Boosting </a:t>
            </a:r>
            <a:r>
              <a:rPr lang="en-US" sz="2000">
                <a:solidFill>
                  <a:srgbClr val="545454"/>
                </a:solidFill>
                <a:latin typeface="DM Sans"/>
              </a:rPr>
              <a:t>is an efficient method for addressing this </a:t>
            </a:r>
            <a:r>
              <a:rPr lang="en-US" sz="2000" b="1">
                <a:solidFill>
                  <a:srgbClr val="545454"/>
                </a:solidFill>
                <a:latin typeface="DM Sans"/>
              </a:rPr>
              <a:t>variety of feature types </a:t>
            </a:r>
            <a:r>
              <a:rPr lang="en-US" sz="2000">
                <a:solidFill>
                  <a:srgbClr val="545454"/>
                </a:solidFill>
                <a:latin typeface="DM Sans"/>
              </a:rPr>
              <a:t>during the training phase, ensuring that precise predictions are being produced.</a:t>
            </a:r>
          </a:p>
          <a:p>
            <a:pPr>
              <a:lnSpc>
                <a:spcPts val="4000"/>
              </a:lnSpc>
            </a:pPr>
            <a:r>
              <a:rPr lang="en-US" sz="2000">
                <a:solidFill>
                  <a:srgbClr val="545454"/>
                </a:solidFill>
                <a:latin typeface="DM Sans"/>
              </a:rPr>
              <a:t> </a:t>
            </a:r>
          </a:p>
        </p:txBody>
      </p:sp>
      <p:sp>
        <p:nvSpPr>
          <p:cNvPr id="24" name="TextBox 24"/>
          <p:cNvSpPr txBox="1"/>
          <p:nvPr/>
        </p:nvSpPr>
        <p:spPr>
          <a:xfrm>
            <a:off x="1032126" y="1887855"/>
            <a:ext cx="4576066" cy="1109345"/>
          </a:xfrm>
          <a:prstGeom prst="rect">
            <a:avLst/>
          </a:prstGeom>
        </p:spPr>
        <p:txBody>
          <a:bodyPr lIns="0" tIns="0" rIns="0" bIns="0" rtlCol="0" anchor="t">
            <a:spAutoFit/>
          </a:bodyPr>
          <a:lstStyle/>
          <a:p>
            <a:pPr>
              <a:lnSpc>
                <a:spcPts val="4480"/>
              </a:lnSpc>
            </a:pPr>
            <a:r>
              <a:rPr lang="en-US" sz="3200">
                <a:solidFill>
                  <a:srgbClr val="000000"/>
                </a:solidFill>
                <a:latin typeface="DM Sans Bold"/>
              </a:rPr>
              <a:t>Dealing with complex relationships</a:t>
            </a:r>
          </a:p>
        </p:txBody>
      </p:sp>
      <p:sp>
        <p:nvSpPr>
          <p:cNvPr id="25" name="TextBox 25"/>
          <p:cNvSpPr txBox="1"/>
          <p:nvPr/>
        </p:nvSpPr>
        <p:spPr>
          <a:xfrm>
            <a:off x="12699885" y="3764281"/>
            <a:ext cx="4576066" cy="1291572"/>
          </a:xfrm>
          <a:prstGeom prst="rect">
            <a:avLst/>
          </a:prstGeom>
        </p:spPr>
        <p:txBody>
          <a:bodyPr lIns="0" tIns="0" rIns="0" bIns="0" rtlCol="0" anchor="t">
            <a:spAutoFit/>
          </a:bodyPr>
          <a:lstStyle/>
          <a:p>
            <a:pPr>
              <a:lnSpc>
                <a:spcPts val="2000"/>
              </a:lnSpc>
            </a:pPr>
            <a:r>
              <a:rPr lang="en-US" sz="2000">
                <a:solidFill>
                  <a:srgbClr val="545454"/>
                </a:solidFill>
                <a:latin typeface="DM Sans"/>
              </a:rPr>
              <a:t>The model can handle big datasets so if this model were to be expanded beyond shootings to include other crimes it would still produce accurate results.</a:t>
            </a:r>
          </a:p>
        </p:txBody>
      </p:sp>
      <p:sp>
        <p:nvSpPr>
          <p:cNvPr id="26" name="TextBox 26"/>
          <p:cNvSpPr txBox="1"/>
          <p:nvPr/>
        </p:nvSpPr>
        <p:spPr>
          <a:xfrm>
            <a:off x="12683234" y="2449830"/>
            <a:ext cx="4649176" cy="1127168"/>
          </a:xfrm>
          <a:prstGeom prst="rect">
            <a:avLst/>
          </a:prstGeom>
        </p:spPr>
        <p:txBody>
          <a:bodyPr wrap="square" lIns="0" tIns="0" rIns="0" bIns="0" rtlCol="0" anchor="t">
            <a:spAutoFit/>
          </a:bodyPr>
          <a:lstStyle/>
          <a:p>
            <a:pPr>
              <a:lnSpc>
                <a:spcPts val="4480"/>
              </a:lnSpc>
            </a:pPr>
            <a:r>
              <a:rPr lang="en-US" sz="3200">
                <a:solidFill>
                  <a:srgbClr val="000000"/>
                </a:solidFill>
                <a:latin typeface="DM Sans Bold"/>
              </a:rPr>
              <a:t>Efficiency for expansion</a:t>
            </a:r>
          </a:p>
        </p:txBody>
      </p:sp>
      <p:sp>
        <p:nvSpPr>
          <p:cNvPr id="27" name="TextBox 27"/>
          <p:cNvSpPr txBox="1"/>
          <p:nvPr/>
        </p:nvSpPr>
        <p:spPr>
          <a:xfrm>
            <a:off x="5416338" y="250825"/>
            <a:ext cx="7455324" cy="821055"/>
          </a:xfrm>
          <a:prstGeom prst="rect">
            <a:avLst/>
          </a:prstGeom>
        </p:spPr>
        <p:txBody>
          <a:bodyPr lIns="0" tIns="0" rIns="0" bIns="0" rtlCol="0" anchor="t">
            <a:spAutoFit/>
          </a:bodyPr>
          <a:lstStyle/>
          <a:p>
            <a:pPr algn="ctr">
              <a:lnSpc>
                <a:spcPts val="6719"/>
              </a:lnSpc>
            </a:pPr>
            <a:r>
              <a:rPr lang="en-US" sz="4800">
                <a:solidFill>
                  <a:srgbClr val="000000"/>
                </a:solidFill>
                <a:latin typeface="DM Sans Bold"/>
              </a:rPr>
              <a:t>MODEL SELECTION</a:t>
            </a:r>
          </a:p>
        </p:txBody>
      </p:sp>
      <p:sp>
        <p:nvSpPr>
          <p:cNvPr id="28" name="TextBox 28"/>
          <p:cNvSpPr txBox="1"/>
          <p:nvPr/>
        </p:nvSpPr>
        <p:spPr>
          <a:xfrm>
            <a:off x="3567888" y="869704"/>
            <a:ext cx="11096918" cy="537211"/>
          </a:xfrm>
          <a:prstGeom prst="rect">
            <a:avLst/>
          </a:prstGeom>
        </p:spPr>
        <p:txBody>
          <a:bodyPr lIns="0" tIns="0" rIns="0" bIns="0" rtlCol="0" anchor="t">
            <a:spAutoFit/>
          </a:bodyPr>
          <a:lstStyle/>
          <a:p>
            <a:pPr algn="ctr">
              <a:lnSpc>
                <a:spcPts val="4799"/>
              </a:lnSpc>
            </a:pPr>
            <a:r>
              <a:rPr lang="en-US" sz="2399">
                <a:solidFill>
                  <a:srgbClr val="545454"/>
                </a:solidFill>
                <a:latin typeface="DM Sans"/>
              </a:rPr>
              <a:t>Why did we choose Gradient Boosting Regression?</a:t>
            </a:r>
          </a:p>
        </p:txBody>
      </p:sp>
      <p:grpSp>
        <p:nvGrpSpPr>
          <p:cNvPr id="29" name="Group 28">
            <a:extLst>
              <a:ext uri="{FF2B5EF4-FFF2-40B4-BE49-F238E27FC236}">
                <a16:creationId xmlns:a16="http://schemas.microsoft.com/office/drawing/2014/main" id="{BF3E5A88-1302-0176-560D-ABC81C5024C4}"/>
              </a:ext>
            </a:extLst>
          </p:cNvPr>
          <p:cNvGrpSpPr/>
          <p:nvPr/>
        </p:nvGrpSpPr>
        <p:grpSpPr>
          <a:xfrm>
            <a:off x="-2417714" y="8765145"/>
            <a:ext cx="22348211" cy="1524414"/>
            <a:chOff x="-2186569" y="8767318"/>
            <a:chExt cx="22348211" cy="1524414"/>
          </a:xfrm>
        </p:grpSpPr>
        <p:grpSp>
          <p:nvGrpSpPr>
            <p:cNvPr id="30" name="Group 29">
              <a:extLst>
                <a:ext uri="{FF2B5EF4-FFF2-40B4-BE49-F238E27FC236}">
                  <a16:creationId xmlns:a16="http://schemas.microsoft.com/office/drawing/2014/main" id="{2703415E-FD32-BDEF-3E40-0221A478ED58}"/>
                </a:ext>
              </a:extLst>
            </p:cNvPr>
            <p:cNvGrpSpPr/>
            <p:nvPr/>
          </p:nvGrpSpPr>
          <p:grpSpPr>
            <a:xfrm>
              <a:off x="256743" y="8767318"/>
              <a:ext cx="17418875" cy="1519682"/>
              <a:chOff x="256743" y="8767318"/>
              <a:chExt cx="17418875" cy="1519682"/>
            </a:xfrm>
          </p:grpSpPr>
          <p:sp>
            <p:nvSpPr>
              <p:cNvPr id="33" name="Freeform 2">
                <a:extLst>
                  <a:ext uri="{FF2B5EF4-FFF2-40B4-BE49-F238E27FC236}">
                    <a16:creationId xmlns:a16="http://schemas.microsoft.com/office/drawing/2014/main" id="{C52FCC3B-271D-B905-A5CC-8DE8582D5BE1}"/>
                  </a:ext>
                </a:extLst>
              </p:cNvPr>
              <p:cNvSpPr/>
              <p:nvPr/>
            </p:nvSpPr>
            <p:spPr>
              <a:xfrm>
                <a:off x="256743"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4" name="Freeform 3">
                <a:extLst>
                  <a:ext uri="{FF2B5EF4-FFF2-40B4-BE49-F238E27FC236}">
                    <a16:creationId xmlns:a16="http://schemas.microsoft.com/office/drawing/2014/main" id="{0455C5FE-6154-97DD-F2F9-74814522D40A}"/>
                  </a:ext>
                </a:extLst>
              </p:cNvPr>
              <p:cNvSpPr/>
              <p:nvPr/>
            </p:nvSpPr>
            <p:spPr>
              <a:xfrm>
                <a:off x="274555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5" name="Freeform 4">
                <a:extLst>
                  <a:ext uri="{FF2B5EF4-FFF2-40B4-BE49-F238E27FC236}">
                    <a16:creationId xmlns:a16="http://schemas.microsoft.com/office/drawing/2014/main" id="{4B736E3F-0E12-0927-54C8-86BACF8F41B6}"/>
                  </a:ext>
                </a:extLst>
              </p:cNvPr>
              <p:cNvSpPr/>
              <p:nvPr/>
            </p:nvSpPr>
            <p:spPr>
              <a:xfrm>
                <a:off x="523436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6" name="Freeform 5">
                <a:extLst>
                  <a:ext uri="{FF2B5EF4-FFF2-40B4-BE49-F238E27FC236}">
                    <a16:creationId xmlns:a16="http://schemas.microsoft.com/office/drawing/2014/main" id="{1AACBFFD-F98A-D455-FCA0-A56EA30A307D}"/>
                  </a:ext>
                </a:extLst>
              </p:cNvPr>
              <p:cNvSpPr/>
              <p:nvPr/>
            </p:nvSpPr>
            <p:spPr>
              <a:xfrm>
                <a:off x="7723168"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7" name="Freeform 6">
                <a:extLst>
                  <a:ext uri="{FF2B5EF4-FFF2-40B4-BE49-F238E27FC236}">
                    <a16:creationId xmlns:a16="http://schemas.microsoft.com/office/drawing/2014/main" id="{024F4FA7-C9F2-832F-C095-76BD66E61747}"/>
                  </a:ext>
                </a:extLst>
              </p:cNvPr>
              <p:cNvSpPr/>
              <p:nvPr/>
            </p:nvSpPr>
            <p:spPr>
              <a:xfrm>
                <a:off x="10211976"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8" name="Freeform 7">
                <a:extLst>
                  <a:ext uri="{FF2B5EF4-FFF2-40B4-BE49-F238E27FC236}">
                    <a16:creationId xmlns:a16="http://schemas.microsoft.com/office/drawing/2014/main" id="{814236B6-BE01-1857-AD05-51A0D3045DE9}"/>
                  </a:ext>
                </a:extLst>
              </p:cNvPr>
              <p:cNvSpPr/>
              <p:nvPr/>
            </p:nvSpPr>
            <p:spPr>
              <a:xfrm>
                <a:off x="12698001" y="9733240"/>
                <a:ext cx="2488808" cy="553760"/>
              </a:xfrm>
              <a:custGeom>
                <a:avLst/>
                <a:gdLst/>
                <a:ahLst/>
                <a:cxnLst/>
                <a:rect l="l" t="t" r="r" b="b"/>
                <a:pathLst>
                  <a:path w="2488808" h="553760">
                    <a:moveTo>
                      <a:pt x="0" y="0"/>
                    </a:moveTo>
                    <a:lnTo>
                      <a:pt x="2488809" y="0"/>
                    </a:lnTo>
                    <a:lnTo>
                      <a:pt x="2488809"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9" name="Freeform 8">
                <a:extLst>
                  <a:ext uri="{FF2B5EF4-FFF2-40B4-BE49-F238E27FC236}">
                    <a16:creationId xmlns:a16="http://schemas.microsoft.com/office/drawing/2014/main" id="{ADA005AB-3B08-29C3-7B64-0336B40F2C90}"/>
                  </a:ext>
                </a:extLst>
              </p:cNvPr>
              <p:cNvSpPr/>
              <p:nvPr/>
            </p:nvSpPr>
            <p:spPr>
              <a:xfrm>
                <a:off x="15186810"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pic>
            <p:nvPicPr>
              <p:cNvPr id="40" name="Picture 9">
                <a:extLst>
                  <a:ext uri="{FF2B5EF4-FFF2-40B4-BE49-F238E27FC236}">
                    <a16:creationId xmlns:a16="http://schemas.microsoft.com/office/drawing/2014/main" id="{36F77440-5A8A-EF84-5EC1-491F5504E9AB}"/>
                  </a:ext>
                </a:extLst>
              </p:cNvPr>
              <p:cNvPicPr>
                <a:picLocks noChangeAspect="1"/>
              </p:cNvPicPr>
              <p:nvPr/>
            </p:nvPicPr>
            <p:blipFill>
              <a:blip r:embed="rId15"/>
              <a:srcRect/>
              <a:stretch>
                <a:fillRect/>
              </a:stretch>
            </p:blipFill>
            <p:spPr>
              <a:xfrm flipH="1">
                <a:off x="10742293" y="9241923"/>
                <a:ext cx="1481015" cy="762723"/>
              </a:xfrm>
              <a:prstGeom prst="rect">
                <a:avLst/>
              </a:prstGeom>
            </p:spPr>
          </p:pic>
          <p:sp>
            <p:nvSpPr>
              <p:cNvPr id="41" name="Freeform 10">
                <a:extLst>
                  <a:ext uri="{FF2B5EF4-FFF2-40B4-BE49-F238E27FC236}">
                    <a16:creationId xmlns:a16="http://schemas.microsoft.com/office/drawing/2014/main" id="{DBBCB2C0-71E1-F448-7AC3-06561AB13497}"/>
                  </a:ext>
                </a:extLst>
              </p:cNvPr>
              <p:cNvSpPr/>
              <p:nvPr/>
            </p:nvSpPr>
            <p:spPr>
              <a:xfrm>
                <a:off x="2885494" y="9382774"/>
                <a:ext cx="355555" cy="553761"/>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2" name="TextBox 18">
                <a:extLst>
                  <a:ext uri="{FF2B5EF4-FFF2-40B4-BE49-F238E27FC236}">
                    <a16:creationId xmlns:a16="http://schemas.microsoft.com/office/drawing/2014/main" id="{3BD91E6D-F401-DBAC-C846-08C6F6C6887C}"/>
                  </a:ext>
                </a:extLst>
              </p:cNvPr>
              <p:cNvSpPr txBox="1"/>
              <p:nvPr/>
            </p:nvSpPr>
            <p:spPr>
              <a:xfrm>
                <a:off x="2537424" y="8998137"/>
                <a:ext cx="1016496" cy="256096"/>
              </a:xfrm>
              <a:prstGeom prst="rect">
                <a:avLst/>
              </a:prstGeom>
            </p:spPr>
            <p:txBody>
              <a:bodyPr lIns="0" tIns="0" rIns="0" bIns="0" rtlCol="0" anchor="t">
                <a:spAutoFit/>
              </a:bodyPr>
              <a:lstStyle/>
              <a:p>
                <a:pPr algn="ctr">
                  <a:lnSpc>
                    <a:spcPts val="2099"/>
                  </a:lnSpc>
                  <a:spcBef>
                    <a:spcPct val="0"/>
                  </a:spcBef>
                </a:pPr>
                <a:r>
                  <a:rPr lang="en-US" sz="1600" b="1">
                    <a:solidFill>
                      <a:srgbClr val="004AAD"/>
                    </a:solidFill>
                    <a:latin typeface="Arimo"/>
                  </a:rPr>
                  <a:t>Background</a:t>
                </a:r>
                <a:endParaRPr lang="en-US" sz="1499" b="1">
                  <a:solidFill>
                    <a:srgbClr val="004AAD"/>
                  </a:solidFill>
                  <a:latin typeface="Arimo"/>
                </a:endParaRPr>
              </a:p>
            </p:txBody>
          </p:sp>
          <p:sp>
            <p:nvSpPr>
              <p:cNvPr id="43" name="TextBox 19">
                <a:extLst>
                  <a:ext uri="{FF2B5EF4-FFF2-40B4-BE49-F238E27FC236}">
                    <a16:creationId xmlns:a16="http://schemas.microsoft.com/office/drawing/2014/main" id="{2139A59A-92AF-47A0-DC05-926CBDE25608}"/>
                  </a:ext>
                </a:extLst>
              </p:cNvPr>
              <p:cNvSpPr txBox="1"/>
              <p:nvPr/>
            </p:nvSpPr>
            <p:spPr>
              <a:xfrm>
                <a:off x="4347187" y="9016343"/>
                <a:ext cx="1175072"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Problem</a:t>
                </a:r>
                <a:endParaRPr lang="en-US" sz="1499" b="1">
                  <a:solidFill>
                    <a:srgbClr val="004AAD"/>
                  </a:solidFill>
                  <a:latin typeface="Arimo"/>
                </a:endParaRPr>
              </a:p>
            </p:txBody>
          </p:sp>
          <p:sp>
            <p:nvSpPr>
              <p:cNvPr id="44" name="Freeform 10">
                <a:extLst>
                  <a:ext uri="{FF2B5EF4-FFF2-40B4-BE49-F238E27FC236}">
                    <a16:creationId xmlns:a16="http://schemas.microsoft.com/office/drawing/2014/main" id="{7B48B4D5-9DBB-469B-1A99-52DB9B0E712A}"/>
                  </a:ext>
                </a:extLst>
              </p:cNvPr>
              <p:cNvSpPr/>
              <p:nvPr/>
            </p:nvSpPr>
            <p:spPr>
              <a:xfrm>
                <a:off x="4756946" y="9383894"/>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a:p>
            </p:txBody>
          </p:sp>
          <p:sp>
            <p:nvSpPr>
              <p:cNvPr id="45" name="TextBox 19">
                <a:extLst>
                  <a:ext uri="{FF2B5EF4-FFF2-40B4-BE49-F238E27FC236}">
                    <a16:creationId xmlns:a16="http://schemas.microsoft.com/office/drawing/2014/main" id="{4A786B29-2550-AB5B-FA68-8B756E0D586A}"/>
                  </a:ext>
                </a:extLst>
              </p:cNvPr>
              <p:cNvSpPr txBox="1"/>
              <p:nvPr/>
            </p:nvSpPr>
            <p:spPr>
              <a:xfrm>
                <a:off x="6229299" y="8854736"/>
                <a:ext cx="110130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Proposed</a:t>
                </a:r>
              </a:p>
              <a:p>
                <a:pPr algn="ctr">
                  <a:lnSpc>
                    <a:spcPts val="2099"/>
                  </a:lnSpc>
                  <a:spcBef>
                    <a:spcPct val="0"/>
                  </a:spcBef>
                </a:pPr>
                <a:r>
                  <a:rPr lang="en-US" sz="1600" b="1">
                    <a:solidFill>
                      <a:srgbClr val="004AAD"/>
                    </a:solidFill>
                    <a:latin typeface="Arimo"/>
                  </a:rPr>
                  <a:t>Solution</a:t>
                </a:r>
              </a:p>
            </p:txBody>
          </p:sp>
          <p:sp>
            <p:nvSpPr>
              <p:cNvPr id="46" name="Freeform 10">
                <a:extLst>
                  <a:ext uri="{FF2B5EF4-FFF2-40B4-BE49-F238E27FC236}">
                    <a16:creationId xmlns:a16="http://schemas.microsoft.com/office/drawing/2014/main" id="{653DEA2A-6183-0B13-97E0-053F4F223407}"/>
                  </a:ext>
                </a:extLst>
              </p:cNvPr>
              <p:cNvSpPr/>
              <p:nvPr/>
            </p:nvSpPr>
            <p:spPr>
              <a:xfrm>
                <a:off x="6602176"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7" name="TextBox 19">
                <a:extLst>
                  <a:ext uri="{FF2B5EF4-FFF2-40B4-BE49-F238E27FC236}">
                    <a16:creationId xmlns:a16="http://schemas.microsoft.com/office/drawing/2014/main" id="{F3275F18-DE2A-6A64-C11C-FF483B63835B}"/>
                  </a:ext>
                </a:extLst>
              </p:cNvPr>
              <p:cNvSpPr txBox="1"/>
              <p:nvPr/>
            </p:nvSpPr>
            <p:spPr>
              <a:xfrm>
                <a:off x="7961284" y="8767318"/>
                <a:ext cx="1266787"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External Environment</a:t>
                </a:r>
              </a:p>
            </p:txBody>
          </p:sp>
          <p:sp>
            <p:nvSpPr>
              <p:cNvPr id="48" name="Freeform 10">
                <a:extLst>
                  <a:ext uri="{FF2B5EF4-FFF2-40B4-BE49-F238E27FC236}">
                    <a16:creationId xmlns:a16="http://schemas.microsoft.com/office/drawing/2014/main" id="{18B6C4DA-35E1-8801-AB37-9D9E2D70CF7A}"/>
                  </a:ext>
                </a:extLst>
              </p:cNvPr>
              <p:cNvSpPr/>
              <p:nvPr/>
            </p:nvSpPr>
            <p:spPr>
              <a:xfrm>
                <a:off x="8451075"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49" name="TextBox 19">
                <a:extLst>
                  <a:ext uri="{FF2B5EF4-FFF2-40B4-BE49-F238E27FC236}">
                    <a16:creationId xmlns:a16="http://schemas.microsoft.com/office/drawing/2014/main" id="{950FB12D-7640-0524-E7B1-3CBD9F4226EF}"/>
                  </a:ext>
                </a:extLst>
              </p:cNvPr>
              <p:cNvSpPr txBox="1"/>
              <p:nvPr/>
            </p:nvSpPr>
            <p:spPr>
              <a:xfrm>
                <a:off x="9636520" y="8855610"/>
                <a:ext cx="1715203" cy="525400"/>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Descriptive Statistics</a:t>
                </a:r>
              </a:p>
            </p:txBody>
          </p:sp>
          <p:sp>
            <p:nvSpPr>
              <p:cNvPr id="50" name="Freeform 10">
                <a:extLst>
                  <a:ext uri="{FF2B5EF4-FFF2-40B4-BE49-F238E27FC236}">
                    <a16:creationId xmlns:a16="http://schemas.microsoft.com/office/drawing/2014/main" id="{64B5AFCD-878A-EEF8-72B7-0C3DB60424AE}"/>
                  </a:ext>
                </a:extLst>
              </p:cNvPr>
              <p:cNvSpPr/>
              <p:nvPr/>
            </p:nvSpPr>
            <p:spPr>
              <a:xfrm>
                <a:off x="10337503" y="9380136"/>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51" name="TextBox 19">
                <a:extLst>
                  <a:ext uri="{FF2B5EF4-FFF2-40B4-BE49-F238E27FC236}">
                    <a16:creationId xmlns:a16="http://schemas.microsoft.com/office/drawing/2014/main" id="{907411DF-E33E-BDE4-D099-32C93B24C38D}"/>
                  </a:ext>
                </a:extLst>
              </p:cNvPr>
              <p:cNvSpPr txBox="1"/>
              <p:nvPr/>
            </p:nvSpPr>
            <p:spPr>
              <a:xfrm>
                <a:off x="11830191" y="9046914"/>
                <a:ext cx="1101307"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Model</a:t>
                </a:r>
              </a:p>
            </p:txBody>
          </p:sp>
          <p:sp>
            <p:nvSpPr>
              <p:cNvPr id="52" name="Freeform 10">
                <a:extLst>
                  <a:ext uri="{FF2B5EF4-FFF2-40B4-BE49-F238E27FC236}">
                    <a16:creationId xmlns:a16="http://schemas.microsoft.com/office/drawing/2014/main" id="{4326F717-145B-839A-3B7D-758B69AC1013}"/>
                  </a:ext>
                </a:extLst>
              </p:cNvPr>
              <p:cNvSpPr/>
              <p:nvPr/>
            </p:nvSpPr>
            <p:spPr>
              <a:xfrm>
                <a:off x="12203068"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CA"/>
              </a:p>
            </p:txBody>
          </p:sp>
          <p:sp>
            <p:nvSpPr>
              <p:cNvPr id="53" name="TextBox 19">
                <a:extLst>
                  <a:ext uri="{FF2B5EF4-FFF2-40B4-BE49-F238E27FC236}">
                    <a16:creationId xmlns:a16="http://schemas.microsoft.com/office/drawing/2014/main" id="{273D685E-5BAF-73EB-330E-56C46B23869C}"/>
                  </a:ext>
                </a:extLst>
              </p:cNvPr>
              <p:cNvSpPr txBox="1"/>
              <p:nvPr/>
            </p:nvSpPr>
            <p:spPr>
              <a:xfrm>
                <a:off x="13338307" y="9016343"/>
                <a:ext cx="1715203" cy="256096"/>
              </a:xfrm>
              <a:prstGeom prst="rect">
                <a:avLst/>
              </a:prstGeom>
            </p:spPr>
            <p:txBody>
              <a:bodyPr wrap="square" lIns="0" tIns="0" rIns="0" bIns="0" rtlCol="0" anchor="t">
                <a:spAutoFit/>
              </a:bodyPr>
              <a:lstStyle/>
              <a:p>
                <a:pPr algn="ctr">
                  <a:lnSpc>
                    <a:spcPts val="2099"/>
                  </a:lnSpc>
                  <a:spcBef>
                    <a:spcPct val="0"/>
                  </a:spcBef>
                </a:pPr>
                <a:r>
                  <a:rPr lang="en-US" sz="1600" b="1">
                    <a:solidFill>
                      <a:srgbClr val="004AAD"/>
                    </a:solidFill>
                    <a:latin typeface="Arimo"/>
                  </a:rPr>
                  <a:t>Limitations</a:t>
                </a:r>
              </a:p>
            </p:txBody>
          </p:sp>
          <p:sp>
            <p:nvSpPr>
              <p:cNvPr id="54" name="Freeform 10">
                <a:extLst>
                  <a:ext uri="{FF2B5EF4-FFF2-40B4-BE49-F238E27FC236}">
                    <a16:creationId xmlns:a16="http://schemas.microsoft.com/office/drawing/2014/main" id="{29FAD24E-E1D4-ED4B-9E63-EB6806F4992A}"/>
                  </a:ext>
                </a:extLst>
              </p:cNvPr>
              <p:cNvSpPr/>
              <p:nvPr/>
            </p:nvSpPr>
            <p:spPr>
              <a:xfrm>
                <a:off x="14055821" y="9393520"/>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55" name="TextBox 19">
                <a:extLst>
                  <a:ext uri="{FF2B5EF4-FFF2-40B4-BE49-F238E27FC236}">
                    <a16:creationId xmlns:a16="http://schemas.microsoft.com/office/drawing/2014/main" id="{FF88455E-3529-22E9-60DE-2466756F0EE9}"/>
                  </a:ext>
                </a:extLst>
              </p:cNvPr>
              <p:cNvSpPr txBox="1"/>
              <p:nvPr/>
            </p:nvSpPr>
            <p:spPr>
              <a:xfrm>
                <a:off x="15372842" y="8811213"/>
                <a:ext cx="1550489" cy="518668"/>
              </a:xfrm>
              <a:prstGeom prst="rect">
                <a:avLst/>
              </a:prstGeom>
            </p:spPr>
            <p:txBody>
              <a:bodyPr wrap="square" lIns="0" tIns="0" rIns="0" bIns="0" rtlCol="0" anchor="t">
                <a:spAutoFit/>
              </a:bodyPr>
              <a:lstStyle/>
              <a:p>
                <a:pPr algn="ctr">
                  <a:lnSpc>
                    <a:spcPts val="2099"/>
                  </a:lnSpc>
                  <a:spcBef>
                    <a:spcPct val="0"/>
                  </a:spcBef>
                </a:pPr>
                <a:r>
                  <a:rPr lang="en-US" sz="1400" b="1">
                    <a:solidFill>
                      <a:srgbClr val="004AAD"/>
                    </a:solidFill>
                    <a:latin typeface="Arimo"/>
                  </a:rPr>
                  <a:t>Recommendations</a:t>
                </a:r>
              </a:p>
              <a:p>
                <a:pPr algn="ctr">
                  <a:lnSpc>
                    <a:spcPts val="2099"/>
                  </a:lnSpc>
                  <a:spcBef>
                    <a:spcPct val="0"/>
                  </a:spcBef>
                </a:pPr>
                <a:r>
                  <a:rPr lang="en-US" sz="1400" b="1">
                    <a:solidFill>
                      <a:srgbClr val="004AAD"/>
                    </a:solidFill>
                    <a:latin typeface="Arimo"/>
                  </a:rPr>
                  <a:t>&amp; Conclusion</a:t>
                </a:r>
                <a:endParaRPr lang="en-US" sz="1499" b="1">
                  <a:solidFill>
                    <a:srgbClr val="004AAD"/>
                  </a:solidFill>
                  <a:latin typeface="Arimo"/>
                </a:endParaRPr>
              </a:p>
            </p:txBody>
          </p:sp>
          <p:sp>
            <p:nvSpPr>
              <p:cNvPr id="56" name="Freeform 10">
                <a:extLst>
                  <a:ext uri="{FF2B5EF4-FFF2-40B4-BE49-F238E27FC236}">
                    <a16:creationId xmlns:a16="http://schemas.microsoft.com/office/drawing/2014/main" id="{AB5A82CB-56BF-1BCD-9F61-558F75F2C962}"/>
                  </a:ext>
                </a:extLst>
              </p:cNvPr>
              <p:cNvSpPr/>
              <p:nvPr/>
            </p:nvSpPr>
            <p:spPr>
              <a:xfrm>
                <a:off x="15970310" y="9372658"/>
                <a:ext cx="355555" cy="553760"/>
              </a:xfrm>
              <a:custGeom>
                <a:avLst/>
                <a:gdLst/>
                <a:ahLst/>
                <a:cxnLst/>
                <a:rect l="l" t="t" r="r" b="b"/>
                <a:pathLst>
                  <a:path w="497700" h="711000">
                    <a:moveTo>
                      <a:pt x="0" y="0"/>
                    </a:moveTo>
                    <a:lnTo>
                      <a:pt x="497701" y="0"/>
                    </a:lnTo>
                    <a:lnTo>
                      <a:pt x="497701" y="711000"/>
                    </a:lnTo>
                    <a:lnTo>
                      <a:pt x="0" y="711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grpSp>
        <p:sp>
          <p:nvSpPr>
            <p:cNvPr id="31" name="Freeform 8">
              <a:extLst>
                <a:ext uri="{FF2B5EF4-FFF2-40B4-BE49-F238E27FC236}">
                  <a16:creationId xmlns:a16="http://schemas.microsoft.com/office/drawing/2014/main" id="{3207302A-A610-2222-0BE1-F21A2C846EF7}"/>
                </a:ext>
              </a:extLst>
            </p:cNvPr>
            <p:cNvSpPr/>
            <p:nvPr/>
          </p:nvSpPr>
          <p:spPr>
            <a:xfrm>
              <a:off x="17672834" y="9733240"/>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32" name="Freeform 8">
              <a:extLst>
                <a:ext uri="{FF2B5EF4-FFF2-40B4-BE49-F238E27FC236}">
                  <a16:creationId xmlns:a16="http://schemas.microsoft.com/office/drawing/2014/main" id="{988DD1B9-E7DD-06DD-A2D2-2A186FCD9D2B}"/>
                </a:ext>
              </a:extLst>
            </p:cNvPr>
            <p:cNvSpPr/>
            <p:nvPr/>
          </p:nvSpPr>
          <p:spPr>
            <a:xfrm>
              <a:off x="-2186569" y="9737972"/>
              <a:ext cx="2488808" cy="553760"/>
            </a:xfrm>
            <a:custGeom>
              <a:avLst/>
              <a:gdLst/>
              <a:ahLst/>
              <a:cxnLst/>
              <a:rect l="l" t="t" r="r" b="b"/>
              <a:pathLst>
                <a:path w="2488808" h="553760">
                  <a:moveTo>
                    <a:pt x="0" y="0"/>
                  </a:moveTo>
                  <a:lnTo>
                    <a:pt x="2488808" y="0"/>
                  </a:lnTo>
                  <a:lnTo>
                    <a:pt x="2488808" y="553760"/>
                  </a:lnTo>
                  <a:lnTo>
                    <a:pt x="0" y="553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grpSp>
      <p:sp>
        <p:nvSpPr>
          <p:cNvPr id="6" name="TextBox 6"/>
          <p:cNvSpPr txBox="1"/>
          <p:nvPr/>
        </p:nvSpPr>
        <p:spPr>
          <a:xfrm>
            <a:off x="6855967" y="7068820"/>
            <a:ext cx="4576066" cy="1804533"/>
          </a:xfrm>
          <a:prstGeom prst="rect">
            <a:avLst/>
          </a:prstGeom>
        </p:spPr>
        <p:txBody>
          <a:bodyPr lIns="0" tIns="0" rIns="0" bIns="0" rtlCol="0" anchor="t">
            <a:spAutoFit/>
          </a:bodyPr>
          <a:lstStyle/>
          <a:p>
            <a:pPr>
              <a:lnSpc>
                <a:spcPts val="2000"/>
              </a:lnSpc>
            </a:pPr>
            <a:r>
              <a:rPr lang="en-US" sz="2000">
                <a:solidFill>
                  <a:srgbClr val="545454"/>
                </a:solidFill>
                <a:latin typeface="DM Sans"/>
              </a:rPr>
              <a:t>The efficiency of gradient boosting to handle </a:t>
            </a:r>
            <a:r>
              <a:rPr lang="en-US" sz="2000" b="1">
                <a:solidFill>
                  <a:srgbClr val="545454"/>
                </a:solidFill>
                <a:latin typeface="DM Sans"/>
              </a:rPr>
              <a:t>outliers</a:t>
            </a:r>
            <a:r>
              <a:rPr lang="en-US" sz="2000">
                <a:solidFill>
                  <a:srgbClr val="545454"/>
                </a:solidFill>
                <a:latin typeface="DM Sans"/>
              </a:rPr>
              <a:t> ensures that extreme data points do not significantly affect the model's predictions. This improves the model's </a:t>
            </a:r>
            <a:r>
              <a:rPr lang="en-US" sz="2000" b="1">
                <a:solidFill>
                  <a:srgbClr val="545454"/>
                </a:solidFill>
                <a:latin typeface="DM Sans"/>
              </a:rPr>
              <a:t>stability</a:t>
            </a:r>
            <a:r>
              <a:rPr lang="en-US" sz="2000">
                <a:solidFill>
                  <a:srgbClr val="545454"/>
                </a:solidFill>
                <a:latin typeface="DM Sans"/>
              </a:rPr>
              <a:t> and </a:t>
            </a:r>
            <a:r>
              <a:rPr lang="en-US" sz="2000" b="1">
                <a:solidFill>
                  <a:srgbClr val="545454"/>
                </a:solidFill>
                <a:latin typeface="DM Sans"/>
              </a:rPr>
              <a:t>dependability</a:t>
            </a:r>
            <a:r>
              <a:rPr lang="en-US" sz="2000">
                <a:solidFill>
                  <a:srgbClr val="545454"/>
                </a:solidFill>
                <a:latin typeface="DM Sans"/>
              </a:rPr>
              <a:t>.</a:t>
            </a:r>
          </a:p>
          <a:p>
            <a:pPr>
              <a:lnSpc>
                <a:spcPts val="2000"/>
              </a:lnSpc>
            </a:pPr>
            <a:endParaRPr lang="en-US" sz="2000">
              <a:solidFill>
                <a:srgbClr val="545454"/>
              </a:solidFill>
              <a:latin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2" grpId="0" animBg="1"/>
      <p:bldP spid="23" grpId="0"/>
      <p:bldP spid="24" grpId="0"/>
      <p:bldP spid="25" grpId="0"/>
      <p:bldP spid="26"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87EF"/>
        </a:solidFill>
        <a:effectLst/>
      </p:bgPr>
    </p:bg>
    <p:spTree>
      <p:nvGrpSpPr>
        <p:cNvPr id="1" name=""/>
        <p:cNvGrpSpPr/>
        <p:nvPr/>
      </p:nvGrpSpPr>
      <p:grpSpPr>
        <a:xfrm>
          <a:off x="0" y="0"/>
          <a:ext cx="0" cy="0"/>
          <a:chOff x="0" y="0"/>
          <a:chExt cx="0" cy="0"/>
        </a:xfrm>
      </p:grpSpPr>
      <p:grpSp>
        <p:nvGrpSpPr>
          <p:cNvPr id="2" name="Group 2"/>
          <p:cNvGrpSpPr/>
          <p:nvPr/>
        </p:nvGrpSpPr>
        <p:grpSpPr>
          <a:xfrm>
            <a:off x="-3657600" y="2670795"/>
            <a:ext cx="26485588" cy="10847660"/>
            <a:chOff x="0" y="0"/>
            <a:chExt cx="35314119" cy="14463546"/>
          </a:xfrm>
        </p:grpSpPr>
        <p:sp>
          <p:nvSpPr>
            <p:cNvPr id="3" name="Freeform 3"/>
            <p:cNvSpPr/>
            <p:nvPr/>
          </p:nvSpPr>
          <p:spPr>
            <a:xfrm>
              <a:off x="17517809"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0" y="0"/>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grpSp>
        <p:nvGrpSpPr>
          <p:cNvPr id="5" name="Group 5"/>
          <p:cNvGrpSpPr>
            <a:grpSpLocks noChangeAspect="1"/>
          </p:cNvGrpSpPr>
          <p:nvPr/>
        </p:nvGrpSpPr>
        <p:grpSpPr>
          <a:xfrm>
            <a:off x="1028700" y="2915407"/>
            <a:ext cx="10995721" cy="7176541"/>
            <a:chOff x="0" y="0"/>
            <a:chExt cx="19050000" cy="12433300"/>
          </a:xfrm>
        </p:grpSpPr>
        <p:sp>
          <p:nvSpPr>
            <p:cNvPr id="6" name="Freeform 6"/>
            <p:cNvSpPr/>
            <p:nvPr/>
          </p:nvSpPr>
          <p:spPr>
            <a:xfrm>
              <a:off x="1455674" y="593598"/>
              <a:ext cx="16157194" cy="10108946"/>
            </a:xfrm>
            <a:custGeom>
              <a:avLst/>
              <a:gdLst/>
              <a:ahLst/>
              <a:cxnLst/>
              <a:rect l="l" t="t" r="r" b="b"/>
              <a:pathLst>
                <a:path w="16157194" h="10108946">
                  <a:moveTo>
                    <a:pt x="16157194" y="0"/>
                  </a:moveTo>
                  <a:lnTo>
                    <a:pt x="16157194" y="10108946"/>
                  </a:lnTo>
                  <a:lnTo>
                    <a:pt x="0" y="10108946"/>
                  </a:lnTo>
                  <a:lnTo>
                    <a:pt x="0" y="0"/>
                  </a:lnTo>
                  <a:lnTo>
                    <a:pt x="16157194" y="0"/>
                  </a:lnTo>
                  <a:close/>
                </a:path>
              </a:pathLst>
            </a:custGeom>
            <a:blipFill>
              <a:blip r:embed="rId6"/>
              <a:stretch>
                <a:fillRect t="-5325" b="-5325"/>
              </a:stretch>
            </a:blipFill>
          </p:spPr>
          <p:txBody>
            <a:bodyPr/>
            <a:lstStyle/>
            <a:p>
              <a:endParaRPr lang="en-CA"/>
            </a:p>
          </p:txBody>
        </p:sp>
        <p:sp>
          <p:nvSpPr>
            <p:cNvPr id="7" name="Freeform 7"/>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7"/>
              <a:stretch>
                <a:fillRect l="-301" r="-301"/>
              </a:stretch>
            </a:blipFill>
          </p:spPr>
          <p:txBody>
            <a:bodyPr/>
            <a:lstStyle/>
            <a:p>
              <a:endParaRPr lang="en-CA"/>
            </a:p>
          </p:txBody>
        </p:sp>
      </p:grpSp>
      <p:sp>
        <p:nvSpPr>
          <p:cNvPr id="8" name="TextBox 8"/>
          <p:cNvSpPr txBox="1"/>
          <p:nvPr/>
        </p:nvSpPr>
        <p:spPr>
          <a:xfrm>
            <a:off x="1028700" y="866775"/>
            <a:ext cx="16230600" cy="1377949"/>
          </a:xfrm>
          <a:prstGeom prst="rect">
            <a:avLst/>
          </a:prstGeom>
        </p:spPr>
        <p:txBody>
          <a:bodyPr lIns="0" tIns="0" rIns="0" bIns="0" rtlCol="0" anchor="t">
            <a:spAutoFit/>
          </a:bodyPr>
          <a:lstStyle/>
          <a:p>
            <a:pPr algn="ctr">
              <a:lnSpc>
                <a:spcPts val="11200"/>
              </a:lnSpc>
            </a:pPr>
            <a:r>
              <a:rPr lang="en-US" sz="8000">
                <a:solidFill>
                  <a:srgbClr val="FFFFFF"/>
                </a:solidFill>
                <a:latin typeface="DM Sans Bold"/>
              </a:rPr>
              <a:t>HOW DOES THE MODEL WORK?</a:t>
            </a:r>
          </a:p>
        </p:txBody>
      </p:sp>
      <p:grpSp>
        <p:nvGrpSpPr>
          <p:cNvPr id="10" name="Group 10"/>
          <p:cNvGrpSpPr/>
          <p:nvPr/>
        </p:nvGrpSpPr>
        <p:grpSpPr>
          <a:xfrm>
            <a:off x="12024421" y="2654285"/>
            <a:ext cx="5710447" cy="3086100"/>
            <a:chOff x="0" y="0"/>
            <a:chExt cx="7613930" cy="4114800"/>
          </a:xfrm>
        </p:grpSpPr>
        <p:grpSp>
          <p:nvGrpSpPr>
            <p:cNvPr id="11" name="Group 11"/>
            <p:cNvGrpSpPr/>
            <p:nvPr/>
          </p:nvGrpSpPr>
          <p:grpSpPr>
            <a:xfrm>
              <a:off x="0" y="0"/>
              <a:ext cx="7613930" cy="4114800"/>
              <a:chOff x="0" y="0"/>
              <a:chExt cx="1503986" cy="812800"/>
            </a:xfrm>
          </p:grpSpPr>
          <p:sp>
            <p:nvSpPr>
              <p:cNvPr id="12" name="Freeform 12"/>
              <p:cNvSpPr/>
              <p:nvPr/>
            </p:nvSpPr>
            <p:spPr>
              <a:xfrm>
                <a:off x="0" y="0"/>
                <a:ext cx="1503986" cy="812800"/>
              </a:xfrm>
              <a:custGeom>
                <a:avLst/>
                <a:gdLst/>
                <a:ahLst/>
                <a:cxnLst/>
                <a:rect l="l" t="t" r="r" b="b"/>
                <a:pathLst>
                  <a:path w="1503986" h="812800">
                    <a:moveTo>
                      <a:pt x="69143" y="0"/>
                    </a:moveTo>
                    <a:lnTo>
                      <a:pt x="1434843" y="0"/>
                    </a:lnTo>
                    <a:cubicBezTo>
                      <a:pt x="1453181" y="0"/>
                      <a:pt x="1470768" y="7285"/>
                      <a:pt x="1483735" y="20252"/>
                    </a:cubicBezTo>
                    <a:cubicBezTo>
                      <a:pt x="1496701" y="33218"/>
                      <a:pt x="1503986" y="50805"/>
                      <a:pt x="1503986" y="69143"/>
                    </a:cubicBezTo>
                    <a:lnTo>
                      <a:pt x="1503986" y="743657"/>
                    </a:lnTo>
                    <a:cubicBezTo>
                      <a:pt x="1503986" y="761995"/>
                      <a:pt x="1496701" y="779582"/>
                      <a:pt x="1483735" y="792548"/>
                    </a:cubicBezTo>
                    <a:cubicBezTo>
                      <a:pt x="1470768" y="805515"/>
                      <a:pt x="1453181" y="812800"/>
                      <a:pt x="1434843" y="812800"/>
                    </a:cubicBezTo>
                    <a:lnTo>
                      <a:pt x="69143" y="812800"/>
                    </a:lnTo>
                    <a:cubicBezTo>
                      <a:pt x="50805" y="812800"/>
                      <a:pt x="33218" y="805515"/>
                      <a:pt x="20252" y="792548"/>
                    </a:cubicBezTo>
                    <a:cubicBezTo>
                      <a:pt x="7285" y="779582"/>
                      <a:pt x="0" y="761995"/>
                      <a:pt x="0" y="743657"/>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3" name="TextBox 13"/>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4" name="TextBox 14"/>
            <p:cNvSpPr txBox="1"/>
            <p:nvPr/>
          </p:nvSpPr>
          <p:spPr>
            <a:xfrm>
              <a:off x="419008" y="428909"/>
              <a:ext cx="6775913" cy="3254652"/>
            </a:xfrm>
            <a:prstGeom prst="rect">
              <a:avLst/>
            </a:prstGeom>
          </p:spPr>
          <p:txBody>
            <a:bodyPr lIns="0" tIns="0" rIns="0" bIns="0" rtlCol="0" anchor="t">
              <a:spAutoFit/>
            </a:bodyPr>
            <a:lstStyle/>
            <a:p>
              <a:pPr>
                <a:lnSpc>
                  <a:spcPts val="3173"/>
                </a:lnSpc>
                <a:spcBef>
                  <a:spcPct val="0"/>
                </a:spcBef>
              </a:pPr>
              <a:r>
                <a:rPr lang="en-US" sz="2266">
                  <a:latin typeface="Poppins Bold"/>
                </a:rPr>
                <a:t>The three fundamental components of the model</a:t>
              </a:r>
              <a:r>
                <a:rPr lang="en-US" sz="2266">
                  <a:latin typeface="Poppins"/>
                </a:rPr>
                <a:t>—</a:t>
              </a:r>
            </a:p>
            <a:p>
              <a:pPr marL="489392" lvl="1" indent="-244696">
                <a:lnSpc>
                  <a:spcPts val="3173"/>
                </a:lnSpc>
                <a:buFont typeface="Arial"/>
                <a:buChar char="•"/>
              </a:pPr>
              <a:r>
                <a:rPr lang="en-US" sz="2266">
                  <a:latin typeface="Poppins"/>
                </a:rPr>
                <a:t>2 numerical features: longitude/latitude and </a:t>
              </a:r>
              <a:r>
                <a:rPr lang="en-US" sz="2266" err="1">
                  <a:latin typeface="Poppins"/>
                </a:rPr>
                <a:t>timeint</a:t>
              </a:r>
              <a:endParaRPr lang="en-US" sz="2266">
                <a:latin typeface="Poppins"/>
              </a:endParaRPr>
            </a:p>
            <a:p>
              <a:pPr marL="489392" lvl="1" indent="-244696">
                <a:lnSpc>
                  <a:spcPts val="3173"/>
                </a:lnSpc>
                <a:buFont typeface="Arial"/>
                <a:buChar char="•"/>
              </a:pPr>
              <a:r>
                <a:rPr lang="en-US" sz="2266">
                  <a:latin typeface="Poppins"/>
                </a:rPr>
                <a:t> 1 categorical feature: OCC_TIME_RANGE</a:t>
              </a:r>
            </a:p>
          </p:txBody>
        </p:sp>
      </p:grpSp>
      <p:grpSp>
        <p:nvGrpSpPr>
          <p:cNvPr id="15" name="Group 15"/>
          <p:cNvGrpSpPr/>
          <p:nvPr/>
        </p:nvGrpSpPr>
        <p:grpSpPr>
          <a:xfrm>
            <a:off x="12024421" y="5864139"/>
            <a:ext cx="5710447" cy="3625348"/>
            <a:chOff x="0" y="0"/>
            <a:chExt cx="1503986" cy="954824"/>
          </a:xfrm>
        </p:grpSpPr>
        <p:sp>
          <p:nvSpPr>
            <p:cNvPr id="16" name="Freeform 16"/>
            <p:cNvSpPr/>
            <p:nvPr/>
          </p:nvSpPr>
          <p:spPr>
            <a:xfrm>
              <a:off x="0" y="0"/>
              <a:ext cx="1503986" cy="954824"/>
            </a:xfrm>
            <a:custGeom>
              <a:avLst/>
              <a:gdLst/>
              <a:ahLst/>
              <a:cxnLst/>
              <a:rect l="l" t="t" r="r" b="b"/>
              <a:pathLst>
                <a:path w="1503986" h="954824">
                  <a:moveTo>
                    <a:pt x="69143" y="0"/>
                  </a:moveTo>
                  <a:lnTo>
                    <a:pt x="1434843" y="0"/>
                  </a:lnTo>
                  <a:cubicBezTo>
                    <a:pt x="1453181" y="0"/>
                    <a:pt x="1470768" y="7285"/>
                    <a:pt x="1483735" y="20252"/>
                  </a:cubicBezTo>
                  <a:cubicBezTo>
                    <a:pt x="1496701" y="33218"/>
                    <a:pt x="1503986" y="50805"/>
                    <a:pt x="1503986" y="69143"/>
                  </a:cubicBezTo>
                  <a:lnTo>
                    <a:pt x="1503986" y="885681"/>
                  </a:lnTo>
                  <a:cubicBezTo>
                    <a:pt x="1503986" y="904019"/>
                    <a:pt x="1496701" y="921606"/>
                    <a:pt x="1483735" y="934573"/>
                  </a:cubicBezTo>
                  <a:cubicBezTo>
                    <a:pt x="1470768" y="947539"/>
                    <a:pt x="1453181" y="954824"/>
                    <a:pt x="1434843" y="954824"/>
                  </a:cubicBezTo>
                  <a:lnTo>
                    <a:pt x="69143" y="954824"/>
                  </a:lnTo>
                  <a:cubicBezTo>
                    <a:pt x="50805" y="954824"/>
                    <a:pt x="33218" y="947539"/>
                    <a:pt x="20252" y="934573"/>
                  </a:cubicBezTo>
                  <a:cubicBezTo>
                    <a:pt x="7285" y="921606"/>
                    <a:pt x="0" y="904019"/>
                    <a:pt x="0" y="885681"/>
                  </a:cubicBezTo>
                  <a:lnTo>
                    <a:pt x="0" y="69143"/>
                  </a:lnTo>
                  <a:cubicBezTo>
                    <a:pt x="0" y="50805"/>
                    <a:pt x="7285" y="33218"/>
                    <a:pt x="20252" y="20252"/>
                  </a:cubicBezTo>
                  <a:cubicBezTo>
                    <a:pt x="33218" y="7285"/>
                    <a:pt x="50805" y="0"/>
                    <a:pt x="69143" y="0"/>
                  </a:cubicBezTo>
                  <a:close/>
                </a:path>
              </a:pathLst>
            </a:custGeom>
            <a:solidFill>
              <a:srgbClr val="FFFFFF"/>
            </a:solidFill>
          </p:spPr>
          <p:txBody>
            <a:bodyPr/>
            <a:lstStyle/>
            <a:p>
              <a:endParaRPr lang="en-CA"/>
            </a:p>
          </p:txBody>
        </p:sp>
        <p:sp>
          <p:nvSpPr>
            <p:cNvPr id="17" name="TextBox 17"/>
            <p:cNvSpPr txBox="1"/>
            <p:nvPr/>
          </p:nvSpPr>
          <p:spPr>
            <a:xfrm>
              <a:off x="0" y="-66675"/>
              <a:ext cx="812800" cy="879475"/>
            </a:xfrm>
            <a:prstGeom prst="rect">
              <a:avLst/>
            </a:prstGeom>
          </p:spPr>
          <p:txBody>
            <a:bodyPr lIns="88900" tIns="88900" rIns="88900" bIns="88900" rtlCol="0" anchor="ctr"/>
            <a:lstStyle/>
            <a:p>
              <a:pPr>
                <a:lnSpc>
                  <a:spcPts val="3173"/>
                </a:lnSpc>
              </a:pPr>
              <a:endParaRPr/>
            </a:p>
            <a:p>
              <a:pPr>
                <a:lnSpc>
                  <a:spcPts val="3173"/>
                </a:lnSpc>
              </a:pPr>
              <a:r>
                <a:rPr lang="en-US" sz="2266">
                  <a:solidFill>
                    <a:srgbClr val="125DBF"/>
                  </a:solidFill>
                  <a:latin typeface="Poppins"/>
                </a:rPr>
                <a:t> </a:t>
              </a:r>
            </a:p>
          </p:txBody>
        </p:sp>
      </p:grpSp>
      <p:sp>
        <p:nvSpPr>
          <p:cNvPr id="18" name="TextBox 18"/>
          <p:cNvSpPr txBox="1"/>
          <p:nvPr/>
        </p:nvSpPr>
        <p:spPr>
          <a:xfrm>
            <a:off x="12327235" y="6067301"/>
            <a:ext cx="5104820" cy="3263394"/>
          </a:xfrm>
          <a:prstGeom prst="rect">
            <a:avLst/>
          </a:prstGeom>
        </p:spPr>
        <p:txBody>
          <a:bodyPr lIns="0" tIns="0" rIns="0" bIns="0" rtlCol="0" anchor="t">
            <a:spAutoFit/>
          </a:bodyPr>
          <a:lstStyle/>
          <a:p>
            <a:pPr>
              <a:lnSpc>
                <a:spcPts val="3173"/>
              </a:lnSpc>
              <a:spcBef>
                <a:spcPct val="0"/>
              </a:spcBef>
            </a:pPr>
            <a:r>
              <a:rPr lang="en-US" sz="2266">
                <a:latin typeface="DM Sans Bold"/>
              </a:rPr>
              <a:t>Split</a:t>
            </a:r>
            <a:r>
              <a:rPr lang="en-US" sz="2266">
                <a:latin typeface="DM Sans"/>
              </a:rPr>
              <a:t> the data into train (70%) and test data</a:t>
            </a:r>
          </a:p>
          <a:p>
            <a:pPr>
              <a:lnSpc>
                <a:spcPts val="3173"/>
              </a:lnSpc>
              <a:spcBef>
                <a:spcPct val="0"/>
              </a:spcBef>
            </a:pPr>
            <a:r>
              <a:rPr lang="en-US" sz="2266">
                <a:latin typeface="DM Sans Bold"/>
              </a:rPr>
              <a:t>Transformations</a:t>
            </a:r>
            <a:r>
              <a:rPr lang="en-US" sz="2266">
                <a:latin typeface="DM Sans"/>
              </a:rPr>
              <a:t> such as one-hot encoding for categorical variables and standard scaling for numerical variables</a:t>
            </a:r>
          </a:p>
          <a:p>
            <a:pPr>
              <a:lnSpc>
                <a:spcPts val="3173"/>
              </a:lnSpc>
              <a:spcBef>
                <a:spcPct val="0"/>
              </a:spcBef>
            </a:pPr>
            <a:r>
              <a:rPr lang="en-US" sz="2266">
                <a:latin typeface="DM Sans"/>
              </a:rPr>
              <a:t>We put all </a:t>
            </a:r>
            <a:r>
              <a:rPr lang="en-US" sz="2266">
                <a:latin typeface="DM Sans Bold"/>
              </a:rPr>
              <a:t>preprocessing</a:t>
            </a:r>
            <a:r>
              <a:rPr lang="en-US" sz="2266">
                <a:latin typeface="DM Sans"/>
              </a:rPr>
              <a:t> steps into a </a:t>
            </a:r>
            <a:r>
              <a:rPr lang="en-US" sz="2266">
                <a:latin typeface="DM Sans Bold"/>
              </a:rPr>
              <a:t>pipeline</a:t>
            </a:r>
            <a:r>
              <a:rPr lang="en-US" sz="2266">
                <a:latin typeface="DM Sans"/>
              </a:rPr>
              <a:t> with the regressor</a:t>
            </a:r>
          </a:p>
        </p:txBody>
      </p:sp>
      <p:sp>
        <p:nvSpPr>
          <p:cNvPr id="19" name="TextBox 16">
            <a:extLst>
              <a:ext uri="{FF2B5EF4-FFF2-40B4-BE49-F238E27FC236}">
                <a16:creationId xmlns:a16="http://schemas.microsoft.com/office/drawing/2014/main" id="{5DAB506B-7EB5-FE3C-A935-800E6CA8538D}"/>
              </a:ext>
            </a:extLst>
          </p:cNvPr>
          <p:cNvSpPr txBox="1"/>
          <p:nvPr/>
        </p:nvSpPr>
        <p:spPr>
          <a:xfrm>
            <a:off x="4146396" y="2248520"/>
            <a:ext cx="10382095" cy="405765"/>
          </a:xfrm>
          <a:prstGeom prst="rect">
            <a:avLst/>
          </a:prstGeom>
        </p:spPr>
        <p:txBody>
          <a:bodyPr lIns="0" tIns="0" rIns="0" bIns="0" rtlCol="0" anchor="t">
            <a:spAutoFit/>
          </a:bodyPr>
          <a:lstStyle/>
          <a:p>
            <a:pPr algn="ctr">
              <a:lnSpc>
                <a:spcPts val="3359"/>
              </a:lnSpc>
            </a:pPr>
            <a:r>
              <a:rPr lang="en-US" sz="2400">
                <a:solidFill>
                  <a:srgbClr val="FFFFFF"/>
                </a:solidFill>
                <a:latin typeface="DM Sans"/>
              </a:rPr>
              <a:t>Model explanation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2514</Words>
  <Application>Microsoft Office PowerPoint</Application>
  <PresentationFormat>Custom</PresentationFormat>
  <Paragraphs>350</Paragraphs>
  <Slides>17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Arimo</vt:lpstr>
      <vt:lpstr>Calibri</vt:lpstr>
      <vt:lpstr>DM Sans Bold</vt:lpstr>
      <vt:lpstr>Poppins</vt:lpstr>
      <vt:lpstr>Poppins Bold</vt:lpstr>
      <vt:lpstr>Aileron Ultra-Bold</vt:lpstr>
      <vt:lpstr>DM Sans</vt:lpstr>
      <vt:lpstr>Aileron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Toronto Patrol</dc:title>
  <dc:creator>Annuj</dc:creator>
  <cp:lastModifiedBy>Annuj Kamalesan</cp:lastModifiedBy>
  <cp:revision>3</cp:revision>
  <dcterms:created xsi:type="dcterms:W3CDTF">2006-08-16T00:00:00Z</dcterms:created>
  <dcterms:modified xsi:type="dcterms:W3CDTF">2024-08-11T08:17:11Z</dcterms:modified>
  <dc:identifier>DAFqDKgpoOg</dc:identifier>
</cp:coreProperties>
</file>